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2" name="Freeform 6" title="Page Number Shape"/>
          <p:cNvSpPr/>
          <p:nvPr/>
        </p:nvSpPr>
        <p:spPr bwMode="auto">
          <a:xfrm>
            <a:off x="11784011" y="118920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1088913" y="1143293"/>
            <a:ext cx="703436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088914" y="5537925"/>
            <a:ext cx="703436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88913" y="6314440"/>
            <a:ext cx="1596622" cy="365125"/>
          </a:xfrm>
        </p:spPr>
        <p:txBody>
          <a:bodyPr/>
          <a:lstStyle>
            <a:lvl1pPr algn="l">
              <a:defRPr sz="1200">
                <a:solidFill>
                  <a:schemeClr val="tx2"/>
                </a:solidFill>
              </a:defRPr>
            </a:lvl1pPr>
          </a:lstStyle>
          <a:p>
            <a:fld id="{B399D073-8C0D-443E-831E-8F2B1367381B}" type="datetimeFigureOut">
              <a:rPr lang="en-US" smtClean="0"/>
              <a:t>1/3/2020</a:t>
            </a:fld>
            <a:endParaRPr lang="en-US"/>
          </a:p>
        </p:txBody>
      </p:sp>
      <p:sp>
        <p:nvSpPr>
          <p:cNvPr id="5" name="Footer Placeholder 4"/>
          <p:cNvSpPr>
            <a:spLocks noGrp="1"/>
          </p:cNvSpPr>
          <p:nvPr>
            <p:ph type="ftr" sz="quarter" idx="11"/>
          </p:nvPr>
        </p:nvSpPr>
        <p:spPr>
          <a:xfrm>
            <a:off x="3000591" y="6314440"/>
            <a:ext cx="5122683" cy="365125"/>
          </a:xfrm>
        </p:spPr>
        <p:txBody>
          <a:bodyPr/>
          <a:lstStyle>
            <a:lvl1pPr algn="l">
              <a:defRPr b="0">
                <a:solidFill>
                  <a:schemeClr val="tx2"/>
                </a:solidFill>
              </a:defRPr>
            </a:lvl1pPr>
          </a:lstStyle>
          <a:p>
            <a:endParaRPr lang="en-US"/>
          </a:p>
        </p:txBody>
      </p:sp>
      <p:sp>
        <p:nvSpPr>
          <p:cNvPr id="6" name="Slide Number Placeholder 5"/>
          <p:cNvSpPr>
            <a:spLocks noGrp="1"/>
          </p:cNvSpPr>
          <p:nvPr>
            <p:ph type="sldNum" sz="quarter" idx="12"/>
          </p:nvPr>
        </p:nvSpPr>
        <p:spPr>
          <a:xfrm>
            <a:off x="11784011" y="1416216"/>
            <a:ext cx="407988" cy="365125"/>
          </a:xfrm>
        </p:spPr>
        <p:txBody>
          <a:bodyPr/>
          <a:lstStyle>
            <a:lvl1pPr algn="r">
              <a:defRPr>
                <a:solidFill>
                  <a:schemeClr val="accent1"/>
                </a:solidFill>
              </a:defRPr>
            </a:lvl1pPr>
          </a:lstStyle>
          <a:p>
            <a:fld id="{8E18C9B5-CE1D-40FD-B320-6136A98BD98C}" type="slidenum">
              <a:rPr lang="en-US" smtClean="0"/>
              <a:t>‹#›</a:t>
            </a:fld>
            <a:endParaRPr lang="en-US"/>
          </a:p>
        </p:txBody>
      </p:sp>
      <p:cxnSp>
        <p:nvCxnSpPr>
          <p:cNvPr id="9" name="Straight Connector 8" title="Verticle Rule Line"/>
          <p:cNvCxnSpPr/>
          <p:nvPr/>
        </p:nvCxnSpPr>
        <p:spPr>
          <a:xfrm>
            <a:off x="773855"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6437172"/>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81600" y="640080"/>
            <a:ext cx="6248398"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99D073-8C0D-443E-831E-8F2B1367381B}" type="datetimeFigureOut">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18C9B5-CE1D-40FD-B320-6136A98BD98C}" type="slidenum">
              <a:rPr lang="en-US" smtClean="0"/>
              <a:t>‹#›</a:t>
            </a:fld>
            <a:endParaRPr lang="en-US"/>
          </a:p>
        </p:txBody>
      </p:sp>
    </p:spTree>
    <p:extLst>
      <p:ext uri="{BB962C8B-B14F-4D97-AF65-F5344CB8AC3E}">
        <p14:creationId xmlns:p14="http://schemas.microsoft.com/office/powerpoint/2010/main" val="425710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Vertical Title 1"/>
          <p:cNvSpPr>
            <a:spLocks noGrp="1"/>
          </p:cNvSpPr>
          <p:nvPr>
            <p:ph type="title" orient="vert"/>
          </p:nvPr>
        </p:nvSpPr>
        <p:spPr>
          <a:xfrm>
            <a:off x="7990765" y="642931"/>
            <a:ext cx="2446670"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642932"/>
            <a:ext cx="7070678"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36187" y="5927131"/>
            <a:ext cx="3814856" cy="365125"/>
          </a:xfrm>
        </p:spPr>
        <p:txBody>
          <a:bodyPr/>
          <a:lstStyle/>
          <a:p>
            <a:fld id="{B399D073-8C0D-443E-831E-8F2B1367381B}" type="datetimeFigureOut">
              <a:rPr lang="en-US" smtClean="0"/>
              <a:t>1/3/2020</a:t>
            </a:fld>
            <a:endParaRPr lang="en-US"/>
          </a:p>
        </p:txBody>
      </p:sp>
      <p:sp>
        <p:nvSpPr>
          <p:cNvPr id="5" name="Footer Placeholder 4"/>
          <p:cNvSpPr>
            <a:spLocks noGrp="1"/>
          </p:cNvSpPr>
          <p:nvPr>
            <p:ph type="ftr" sz="quarter" idx="11"/>
          </p:nvPr>
        </p:nvSpPr>
        <p:spPr>
          <a:xfrm>
            <a:off x="6536187" y="6315949"/>
            <a:ext cx="3814856" cy="365125"/>
          </a:xfrm>
        </p:spPr>
        <p:txBody>
          <a:bodyPr/>
          <a:lstStyle/>
          <a:p>
            <a:endParaRPr lang="en-US"/>
          </a:p>
        </p:txBody>
      </p:sp>
      <p:sp>
        <p:nvSpPr>
          <p:cNvPr id="6" name="Slide Number Placeholder 5"/>
          <p:cNvSpPr>
            <a:spLocks noGrp="1"/>
          </p:cNvSpPr>
          <p:nvPr>
            <p:ph type="sldNum" sz="quarter" idx="12"/>
          </p:nvPr>
        </p:nvSpPr>
        <p:spPr>
          <a:xfrm>
            <a:off x="11784011" y="5607592"/>
            <a:ext cx="407988" cy="365125"/>
          </a:xfrm>
        </p:spPr>
        <p:txBody>
          <a:bodyPr/>
          <a:lstStyle/>
          <a:p>
            <a:fld id="{8E18C9B5-CE1D-40FD-B320-6136A98BD98C}" type="slidenum">
              <a:rPr lang="en-US" smtClean="0"/>
              <a:t>‹#›</a:t>
            </a:fld>
            <a:endParaRPr lang="en-US"/>
          </a:p>
        </p:txBody>
      </p:sp>
      <p:cxnSp>
        <p:nvCxnSpPr>
          <p:cNvPr id="13" name="Straight Connector 12" title="Horizontal Rule Line"/>
          <p:cNvCxnSpPr/>
          <p:nvPr/>
        </p:nvCxnSpPr>
        <p:spPr>
          <a:xfrm>
            <a:off x="0" y="6199730"/>
            <a:ext cx="10260011"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9332628"/>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99D073-8C0D-443E-831E-8F2B1367381B}" type="datetimeFigureOut">
              <a:rPr lang="en-US" smtClean="0"/>
              <a:t>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18C9B5-CE1D-40FD-B320-6136A98BD98C}" type="slidenum">
              <a:rPr lang="en-US" smtClean="0"/>
              <a:t>‹#›</a:t>
            </a:fld>
            <a:endParaRPr lang="en-US"/>
          </a:p>
        </p:txBody>
      </p:sp>
    </p:spTree>
    <p:extLst>
      <p:ext uri="{BB962C8B-B14F-4D97-AF65-F5344CB8AC3E}">
        <p14:creationId xmlns:p14="http://schemas.microsoft.com/office/powerpoint/2010/main" val="285816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title="Page Number Shape"/>
          <p:cNvSpPr/>
          <p:nvPr/>
        </p:nvSpPr>
        <p:spPr bwMode="auto">
          <a:xfrm>
            <a:off x="11784011" y="1393748"/>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title"/>
          </p:nvPr>
        </p:nvSpPr>
        <p:spPr>
          <a:xfrm>
            <a:off x="1947673" y="2571722"/>
            <a:ext cx="8296654" cy="3286153"/>
          </a:xfrm>
        </p:spPr>
        <p:txBody>
          <a:bodyPr anchor="t">
            <a:normAutofit/>
          </a:bodyPr>
          <a:lstStyle>
            <a:lvl1pPr>
              <a:lnSpc>
                <a:spcPct val="85000"/>
              </a:lnSpc>
              <a:defRPr sz="77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947673" y="1393748"/>
            <a:ext cx="8401429" cy="819150"/>
          </a:xfrm>
        </p:spPr>
        <p:txBody>
          <a:bodyPr anchor="ctr">
            <a:normAutofit/>
          </a:bodyPr>
          <a:lstStyle>
            <a:lvl1pPr marL="0" indent="0" algn="r">
              <a:lnSpc>
                <a:spcPct val="113000"/>
              </a:lnSpc>
              <a:spcBef>
                <a:spcPts val="0"/>
              </a:spcBef>
              <a:buNone/>
              <a:defRPr sz="2000" b="0" i="1"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742955" y="6314439"/>
            <a:ext cx="1596622" cy="365125"/>
          </a:xfrm>
        </p:spPr>
        <p:txBody>
          <a:bodyPr/>
          <a:lstStyle>
            <a:lvl1pPr>
              <a:defRPr sz="1200">
                <a:solidFill>
                  <a:schemeClr val="accent1"/>
                </a:solidFill>
              </a:defRPr>
            </a:lvl1pPr>
          </a:lstStyle>
          <a:p>
            <a:fld id="{B399D073-8C0D-443E-831E-8F2B1367381B}" type="datetimeFigureOut">
              <a:rPr lang="en-US" smtClean="0"/>
              <a:t>1/3/2020</a:t>
            </a:fld>
            <a:endParaRPr lang="en-US"/>
          </a:p>
        </p:txBody>
      </p:sp>
      <p:sp>
        <p:nvSpPr>
          <p:cNvPr id="5" name="Footer Placeholder 4"/>
          <p:cNvSpPr>
            <a:spLocks noGrp="1"/>
          </p:cNvSpPr>
          <p:nvPr>
            <p:ph type="ftr" sz="quarter" idx="11"/>
          </p:nvPr>
        </p:nvSpPr>
        <p:spPr>
          <a:xfrm>
            <a:off x="1947673" y="6314440"/>
            <a:ext cx="6480226" cy="365125"/>
          </a:xfrm>
        </p:spPr>
        <p:txBody>
          <a:bodyPr/>
          <a:lstStyle>
            <a:lvl1pPr>
              <a:defRPr b="0">
                <a:solidFill>
                  <a:schemeClr val="accent1"/>
                </a:solidFill>
              </a:defRPr>
            </a:lvl1pPr>
          </a:lstStyle>
          <a:p>
            <a:endParaRPr lang="en-US"/>
          </a:p>
        </p:txBody>
      </p:sp>
      <p:sp>
        <p:nvSpPr>
          <p:cNvPr id="6" name="Slide Number Placeholder 5"/>
          <p:cNvSpPr>
            <a:spLocks noGrp="1"/>
          </p:cNvSpPr>
          <p:nvPr>
            <p:ph type="sldNum" sz="quarter" idx="12"/>
          </p:nvPr>
        </p:nvSpPr>
        <p:spPr>
          <a:xfrm>
            <a:off x="11784011" y="1620760"/>
            <a:ext cx="407988" cy="365125"/>
          </a:xfrm>
        </p:spPr>
        <p:txBody>
          <a:bodyPr/>
          <a:lstStyle>
            <a:lvl1pPr>
              <a:defRPr>
                <a:solidFill>
                  <a:schemeClr val="bg2"/>
                </a:solidFill>
              </a:defRPr>
            </a:lvl1pPr>
          </a:lstStyle>
          <a:p>
            <a:fld id="{8E18C9B5-CE1D-40FD-B320-6136A98BD98C}" type="slidenum">
              <a:rPr lang="en-US" smtClean="0"/>
              <a:t>‹#›</a:t>
            </a:fld>
            <a:endParaRPr lang="en-US"/>
          </a:p>
        </p:txBody>
      </p:sp>
      <p:cxnSp>
        <p:nvCxnSpPr>
          <p:cNvPr id="10" name="Straight Connector 9" title="Horizontal Rule Line"/>
          <p:cNvCxnSpPr/>
          <p:nvPr/>
        </p:nvCxnSpPr>
        <p:spPr>
          <a:xfrm flipH="1">
            <a:off x="1" y="6178167"/>
            <a:ext cx="10244326"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617493"/>
      </p:ext>
    </p:extLst>
  </p:cSld>
  <p:clrMapOvr>
    <a:masterClrMapping/>
  </p:clrMapOvr>
  <p:extLst mod="1">
    <p:ext uri="{DCECCB84-F9BA-43D5-87BE-67443E8EF086}">
      <p15:sldGuideLst xmlns:p15="http://schemas.microsoft.com/office/powerpoint/2012/main">
        <p15:guide id="1"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81600" y="540628"/>
            <a:ext cx="62484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81600" y="3712467"/>
            <a:ext cx="62484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99D073-8C0D-443E-831E-8F2B1367381B}" type="datetimeFigureOut">
              <a:rPr lang="en-US" smtClean="0"/>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18C9B5-CE1D-40FD-B320-6136A98BD98C}" type="slidenum">
              <a:rPr lang="en-US" smtClean="0"/>
              <a:t>‹#›</a:t>
            </a:fld>
            <a:endParaRPr lang="en-US"/>
          </a:p>
        </p:txBody>
      </p:sp>
    </p:spTree>
    <p:extLst>
      <p:ext uri="{BB962C8B-B14F-4D97-AF65-F5344CB8AC3E}">
        <p14:creationId xmlns:p14="http://schemas.microsoft.com/office/powerpoint/2010/main" val="2854207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7784"/>
            <a:ext cx="3831336"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181600" y="558065"/>
            <a:ext cx="6245352"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81600" y="1526671"/>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81600" y="3700826"/>
            <a:ext cx="62484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81600" y="4669432"/>
            <a:ext cx="6245352"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99D073-8C0D-443E-831E-8F2B1367381B}" type="datetimeFigureOut">
              <a:rPr lang="en-US" smtClean="0"/>
              <a:t>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18C9B5-CE1D-40FD-B320-6136A98BD98C}" type="slidenum">
              <a:rPr lang="en-US" smtClean="0"/>
              <a:t>‹#›</a:t>
            </a:fld>
            <a:endParaRPr lang="en-US"/>
          </a:p>
        </p:txBody>
      </p:sp>
    </p:spTree>
    <p:extLst>
      <p:ext uri="{BB962C8B-B14F-4D97-AF65-F5344CB8AC3E}">
        <p14:creationId xmlns:p14="http://schemas.microsoft.com/office/powerpoint/2010/main" val="22031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99D073-8C0D-443E-831E-8F2B1367381B}" type="datetimeFigureOut">
              <a:rPr lang="en-US" smtClean="0"/>
              <a:t>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18C9B5-CE1D-40FD-B320-6136A98BD98C}" type="slidenum">
              <a:rPr lang="en-US" smtClean="0"/>
              <a:t>‹#›</a:t>
            </a:fld>
            <a:endParaRPr lang="en-US"/>
          </a:p>
        </p:txBody>
      </p:sp>
    </p:spTree>
    <p:extLst>
      <p:ext uri="{BB962C8B-B14F-4D97-AF65-F5344CB8AC3E}">
        <p14:creationId xmlns:p14="http://schemas.microsoft.com/office/powerpoint/2010/main" val="3665121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9D073-8C0D-443E-831E-8F2B1367381B}" type="datetimeFigureOut">
              <a:rPr lang="en-US" smtClean="0"/>
              <a:t>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18C9B5-CE1D-40FD-B320-6136A98BD98C}" type="slidenum">
              <a:rPr lang="en-US" smtClean="0"/>
              <a:t>‹#›</a:t>
            </a:fld>
            <a:endParaRPr lang="en-US"/>
          </a:p>
        </p:txBody>
      </p:sp>
    </p:spTree>
    <p:extLst>
      <p:ext uri="{BB962C8B-B14F-4D97-AF65-F5344CB8AC3E}">
        <p14:creationId xmlns:p14="http://schemas.microsoft.com/office/powerpoint/2010/main" val="3441692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555479"/>
            <a:ext cx="3838776"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181600" y="564147"/>
            <a:ext cx="62484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0" y="2621512"/>
            <a:ext cx="3838776"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99D073-8C0D-443E-831E-8F2B1367381B}" type="datetimeFigureOut">
              <a:rPr lang="en-US" smtClean="0"/>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18C9B5-CE1D-40FD-B320-6136A98BD98C}" type="slidenum">
              <a:rPr lang="en-US" smtClean="0"/>
              <a:t>‹#›</a:t>
            </a:fld>
            <a:endParaRPr lang="en-US"/>
          </a:p>
        </p:txBody>
      </p:sp>
    </p:spTree>
    <p:extLst>
      <p:ext uri="{BB962C8B-B14F-4D97-AF65-F5344CB8AC3E}">
        <p14:creationId xmlns:p14="http://schemas.microsoft.com/office/powerpoint/2010/main" val="3441539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557261"/>
            <a:ext cx="384048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57800" y="0"/>
            <a:ext cx="617220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58952" y="2621512"/>
            <a:ext cx="384048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99D073-8C0D-443E-831E-8F2B1367381B}" type="datetimeFigureOut">
              <a:rPr lang="en-US" smtClean="0"/>
              <a:t>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18C9B5-CE1D-40FD-B320-6136A98BD98C}" type="slidenum">
              <a:rPr lang="en-US" smtClean="0"/>
              <a:t>‹#›</a:t>
            </a:fld>
            <a:endParaRPr lang="en-US"/>
          </a:p>
        </p:txBody>
      </p:sp>
    </p:spTree>
    <p:extLst>
      <p:ext uri="{BB962C8B-B14F-4D97-AF65-F5344CB8AC3E}">
        <p14:creationId xmlns:p14="http://schemas.microsoft.com/office/powerpoint/2010/main" val="19055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title="Page Number Shape"/>
          <p:cNvSpPr/>
          <p:nvPr/>
        </p:nvSpPr>
        <p:spPr bwMode="auto">
          <a:xfrm>
            <a:off x="11784011" y="5380580"/>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Placeholder 1"/>
          <p:cNvSpPr>
            <a:spLocks noGrp="1"/>
          </p:cNvSpPr>
          <p:nvPr>
            <p:ph type="title"/>
          </p:nvPr>
        </p:nvSpPr>
        <p:spPr>
          <a:xfrm>
            <a:off x="762000" y="559678"/>
            <a:ext cx="3833906"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81600" y="569066"/>
            <a:ext cx="6248398"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1" y="5930060"/>
            <a:ext cx="3814856" cy="365125"/>
          </a:xfrm>
          <a:prstGeom prst="rect">
            <a:avLst/>
          </a:prstGeom>
        </p:spPr>
        <p:txBody>
          <a:bodyPr vert="horz" lIns="91440" tIns="45720" rIns="91440" bIns="45720" rtlCol="0" anchor="t"/>
          <a:lstStyle>
            <a:lvl1pPr algn="r">
              <a:defRPr sz="1000" b="0" i="1" baseline="0">
                <a:solidFill>
                  <a:schemeClr val="accent1"/>
                </a:solidFill>
                <a:latin typeface="+mj-lt"/>
              </a:defRPr>
            </a:lvl1pPr>
          </a:lstStyle>
          <a:p>
            <a:fld id="{B399D073-8C0D-443E-831E-8F2B1367381B}" type="datetimeFigureOut">
              <a:rPr lang="en-US" smtClean="0"/>
              <a:t>1/3/2020</a:t>
            </a:fld>
            <a:endParaRPr lang="en-US"/>
          </a:p>
        </p:txBody>
      </p:sp>
      <p:sp>
        <p:nvSpPr>
          <p:cNvPr id="5" name="Footer Placeholder 4"/>
          <p:cNvSpPr>
            <a:spLocks noGrp="1"/>
          </p:cNvSpPr>
          <p:nvPr>
            <p:ph type="ftr" sz="quarter" idx="3"/>
          </p:nvPr>
        </p:nvSpPr>
        <p:spPr>
          <a:xfrm>
            <a:off x="762001" y="6314440"/>
            <a:ext cx="3814856" cy="365125"/>
          </a:xfrm>
          <a:prstGeom prst="rect">
            <a:avLst/>
          </a:prstGeom>
        </p:spPr>
        <p:txBody>
          <a:bodyPr vert="horz" lIns="91440" tIns="45720" rIns="91440" bIns="45720" rtlCol="0" anchor="t"/>
          <a:lstStyle>
            <a:lvl1pPr algn="r">
              <a:defRPr sz="1200" b="1" i="1" baseline="0">
                <a:solidFill>
                  <a:schemeClr val="accent1"/>
                </a:solidFill>
                <a:latin typeface="+mj-lt"/>
              </a:defRPr>
            </a:lvl1pPr>
          </a:lstStyle>
          <a:p>
            <a:endParaRPr lang="en-US"/>
          </a:p>
        </p:txBody>
      </p:sp>
      <p:sp>
        <p:nvSpPr>
          <p:cNvPr id="6" name="Slide Number Placeholder 5"/>
          <p:cNvSpPr>
            <a:spLocks noGrp="1"/>
          </p:cNvSpPr>
          <p:nvPr>
            <p:ph type="sldNum" sz="quarter" idx="4"/>
          </p:nvPr>
        </p:nvSpPr>
        <p:spPr>
          <a:xfrm>
            <a:off x="11784011" y="5607592"/>
            <a:ext cx="407988"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8E18C9B5-CE1D-40FD-B320-6136A98BD98C}" type="slidenum">
              <a:rPr lang="en-US" smtClean="0"/>
              <a:t>‹#›</a:t>
            </a:fld>
            <a:endParaRPr lang="en-US"/>
          </a:p>
        </p:txBody>
      </p:sp>
      <p:cxnSp>
        <p:nvCxnSpPr>
          <p:cNvPr id="10" name="Straight Connector 9" title="Horizontal Rule Line"/>
          <p:cNvCxnSpPr/>
          <p:nvPr/>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512921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r" defTabSz="914400" rtl="0" eaLnBrk="1" latinLnBrk="0" hangingPunct="1">
        <a:lnSpc>
          <a:spcPct val="90000"/>
        </a:lnSpc>
        <a:spcBef>
          <a:spcPct val="0"/>
        </a:spcBef>
        <a:buNone/>
        <a:defRPr sz="5000" b="0" i="1" kern="1200" baseline="0">
          <a:solidFill>
            <a:schemeClr val="accent1"/>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32">
          <p15:clr>
            <a:srgbClr val="F26B43"/>
          </p15:clr>
        </p15:guide>
        <p15:guide id="2" pos="480">
          <p15:clr>
            <a:srgbClr val="F26B43"/>
          </p15:clr>
        </p15:guide>
        <p15:guide id="3" orient="horz" pos="432">
          <p15:clr>
            <a:srgbClr val="F26B43"/>
          </p15:clr>
        </p15:guide>
        <p15:guide id="4" pos="7200">
          <p15:clr>
            <a:srgbClr val="F26B43"/>
          </p15:clr>
        </p15:guide>
        <p15:guide id="5" pos="3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Pharmacy Layout Design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38879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603" y="341194"/>
            <a:ext cx="11641540" cy="5835769"/>
          </a:xfrm>
        </p:spPr>
        <p:txBody>
          <a:bodyPr>
            <a:normAutofit/>
          </a:bodyPr>
          <a:lstStyle/>
          <a:p>
            <a:pPr marL="0" indent="0">
              <a:buNone/>
            </a:pPr>
            <a:r>
              <a:rPr lang="en-US" sz="2800" b="1" i="1" dirty="0" smtClean="0">
                <a:solidFill>
                  <a:srgbClr val="7030A0"/>
                </a:solidFill>
                <a:latin typeface="Times New Roman" panose="02020603050405020304" pitchFamily="18" charset="0"/>
                <a:cs typeface="Times New Roman" panose="02020603050405020304" pitchFamily="18" charset="0"/>
              </a:rPr>
              <a:t>2) </a:t>
            </a:r>
            <a:r>
              <a:rPr lang="en-US" sz="2800" b="1" i="1" dirty="0" smtClean="0">
                <a:solidFill>
                  <a:srgbClr val="7030A0"/>
                </a:solidFill>
                <a:latin typeface="Times New Roman" panose="02020603050405020304" pitchFamily="18" charset="0"/>
                <a:cs typeface="Times New Roman" panose="02020603050405020304" pitchFamily="18" charset="0"/>
              </a:rPr>
              <a:t>Specialty </a:t>
            </a:r>
            <a:r>
              <a:rPr lang="en-US" sz="2800" b="1" i="1" dirty="0" smtClean="0">
                <a:solidFill>
                  <a:srgbClr val="7030A0"/>
                </a:solidFill>
                <a:latin typeface="Times New Roman" panose="02020603050405020304" pitchFamily="18" charset="0"/>
                <a:cs typeface="Times New Roman" panose="02020603050405020304" pitchFamily="18" charset="0"/>
              </a:rPr>
              <a:t>Goods:</a:t>
            </a:r>
          </a:p>
          <a:p>
            <a:r>
              <a:rPr lang="en-US" sz="2800" dirty="0" smtClean="0">
                <a:latin typeface="Times New Roman" panose="02020603050405020304" pitchFamily="18" charset="0"/>
                <a:cs typeface="Times New Roman" panose="02020603050405020304" pitchFamily="18" charset="0"/>
              </a:rPr>
              <a:t>Specialty </a:t>
            </a:r>
            <a:r>
              <a:rPr lang="en-US" sz="2800" dirty="0" smtClean="0">
                <a:latin typeface="Times New Roman" panose="02020603050405020304" pitchFamily="18" charset="0"/>
                <a:cs typeface="Times New Roman" panose="02020603050405020304" pitchFamily="18" charset="0"/>
              </a:rPr>
              <a:t>goods normally have a high unit value, possess unique qualities or features and are purchased infrequently; consumers exert a great deal of effort to purchase them. Rare antiques and exclusive brands of clothing are examples of </a:t>
            </a:r>
            <a:r>
              <a:rPr lang="en-US" sz="2800" dirty="0" err="1" smtClean="0">
                <a:latin typeface="Times New Roman" panose="02020603050405020304" pitchFamily="18" charset="0"/>
                <a:cs typeface="Times New Roman" panose="02020603050405020304" pitchFamily="18" charset="0"/>
              </a:rPr>
              <a:t>speciality</a:t>
            </a:r>
            <a:r>
              <a:rPr lang="en-US" sz="2800" dirty="0" smtClean="0">
                <a:latin typeface="Times New Roman" panose="02020603050405020304" pitchFamily="18" charset="0"/>
                <a:cs typeface="Times New Roman" panose="02020603050405020304" pitchFamily="18" charset="0"/>
              </a:rPr>
              <a:t> goods.</a:t>
            </a:r>
          </a:p>
          <a:p>
            <a:r>
              <a:rPr lang="en-US" sz="2800" dirty="0" smtClean="0">
                <a:latin typeface="Times New Roman" panose="02020603050405020304" pitchFamily="18" charset="0"/>
                <a:cs typeface="Times New Roman" panose="02020603050405020304" pitchFamily="18" charset="0"/>
              </a:rPr>
              <a:t>It should be noted that pharmacies stock predominantly convenience goods; however, most pharmacies stock some shopping and </a:t>
            </a:r>
            <a:r>
              <a:rPr lang="en-US" sz="2800" dirty="0" err="1" smtClean="0">
                <a:latin typeface="Times New Roman" panose="02020603050405020304" pitchFamily="18" charset="0"/>
                <a:cs typeface="Times New Roman" panose="02020603050405020304" pitchFamily="18" charset="0"/>
              </a:rPr>
              <a:t>speciality</a:t>
            </a:r>
            <a:r>
              <a:rPr lang="en-US" sz="2800" dirty="0" smtClean="0">
                <a:latin typeface="Times New Roman" panose="02020603050405020304" pitchFamily="18" charset="0"/>
                <a:cs typeface="Times New Roman" panose="02020603050405020304" pitchFamily="18" charset="0"/>
              </a:rPr>
              <a:t> goods. The prescription is a special case; it include attributes of all three classifications, for example, some patients shop for expensive or maintenance drugs, while other patients patronize only one pharmacist even at considerable expense and effort because of the personal and special services provided.</a:t>
            </a:r>
          </a:p>
          <a:p>
            <a:endParaRPr lang="en-US" dirty="0"/>
          </a:p>
        </p:txBody>
      </p:sp>
    </p:spTree>
    <p:extLst>
      <p:ext uri="{BB962C8B-B14F-4D97-AF65-F5344CB8AC3E}">
        <p14:creationId xmlns:p14="http://schemas.microsoft.com/office/powerpoint/2010/main" val="2273861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7798" y="0"/>
            <a:ext cx="9430602" cy="750628"/>
          </a:xfrm>
        </p:spPr>
        <p:txBody>
          <a:bodyPr>
            <a:normAutofit fontScale="90000"/>
          </a:bodyPr>
          <a:lstStyle/>
          <a:p>
            <a:r>
              <a:rPr lang="en-US" b="1" dirty="0" smtClean="0"/>
              <a:t>Classification of Purchases:</a:t>
            </a:r>
            <a:endParaRPr lang="en-US" b="1" dirty="0"/>
          </a:p>
        </p:txBody>
      </p:sp>
      <p:sp>
        <p:nvSpPr>
          <p:cNvPr id="3" name="Content Placeholder 2"/>
          <p:cNvSpPr>
            <a:spLocks noGrp="1"/>
          </p:cNvSpPr>
          <p:nvPr>
            <p:ph idx="1"/>
          </p:nvPr>
        </p:nvSpPr>
        <p:spPr>
          <a:xfrm>
            <a:off x="177421" y="750629"/>
            <a:ext cx="11791665" cy="5336274"/>
          </a:xfrm>
        </p:spPr>
        <p:txBody>
          <a:bodyPr>
            <a:normAutofit lnSpcReduction="10000"/>
          </a:bodyPr>
          <a:lstStyle/>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1) Demand Purchases:</a:t>
            </a:r>
          </a:p>
          <a:p>
            <a:r>
              <a:rPr lang="en-US" sz="2800" dirty="0" smtClean="0">
                <a:latin typeface="Times New Roman" panose="02020603050405020304" pitchFamily="18" charset="0"/>
                <a:cs typeface="Times New Roman" panose="02020603050405020304" pitchFamily="18" charset="0"/>
              </a:rPr>
              <a:t>When consumer enters a pharmacy, or any other place where goods or services are sold, with deliberate intent of purchasing a particular item and/or service, the purchase is considered to be a demand purchase. A prescription is a classic example.</a:t>
            </a:r>
          </a:p>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2) Impulse Purchases:</a:t>
            </a:r>
          </a:p>
          <a:p>
            <a:r>
              <a:rPr lang="en-US" sz="2800" dirty="0" smtClean="0">
                <a:latin typeface="Times New Roman" panose="02020603050405020304" pitchFamily="18" charset="0"/>
                <a:cs typeface="Times New Roman" panose="02020603050405020304" pitchFamily="18" charset="0"/>
              </a:rPr>
              <a:t>Impulse purchases are purchases made after a </a:t>
            </a:r>
            <a:r>
              <a:rPr lang="en-US" sz="2800" dirty="0" smtClean="0">
                <a:latin typeface="Times New Roman" panose="02020603050405020304" pitchFamily="18" charset="0"/>
                <a:cs typeface="Times New Roman" panose="02020603050405020304" pitchFamily="18" charset="0"/>
              </a:rPr>
              <a:t>consumer</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has </a:t>
            </a:r>
            <a:r>
              <a:rPr lang="en-US" sz="2800" dirty="0" smtClean="0">
                <a:latin typeface="Times New Roman" panose="02020603050405020304" pitchFamily="18" charset="0"/>
                <a:cs typeface="Times New Roman" panose="02020603050405020304" pitchFamily="18" charset="0"/>
              </a:rPr>
              <a:t>entered the pharmacy to purchase one or more other items, or are purchases made when the customer has entered the pharmacy for no particular purpose. This type of purchase frequently is suggested by an attractive display or price. </a:t>
            </a:r>
          </a:p>
          <a:p>
            <a:r>
              <a:rPr lang="en-US" sz="2800" dirty="0" smtClean="0">
                <a:latin typeface="Times New Roman" panose="02020603050405020304" pitchFamily="18" charset="0"/>
                <a:cs typeface="Times New Roman" panose="02020603050405020304" pitchFamily="18" charset="0"/>
              </a:rPr>
              <a:t>Cosmetics, toiletries and sundries often are purchased on impulse.</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8417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603" y="569066"/>
            <a:ext cx="11532358" cy="5655156"/>
          </a:xfrm>
        </p:spPr>
        <p:txBody>
          <a:bodyPr>
            <a:normAutofit/>
          </a:bodyPr>
          <a:lstStyle/>
          <a:p>
            <a:r>
              <a:rPr lang="en-US" sz="2800" dirty="0" smtClean="0">
                <a:latin typeface="Times New Roman" panose="02020603050405020304" pitchFamily="18" charset="0"/>
                <a:cs typeface="Times New Roman" panose="02020603050405020304" pitchFamily="18" charset="0"/>
              </a:rPr>
              <a:t>The percentage of pharmacy sales bought on impulse is not known. It can be assumed that all prescription and most non-prescription drugs, prescription accessories, surgical and </a:t>
            </a:r>
            <a:r>
              <a:rPr lang="en-US" sz="2800" dirty="0" err="1" smtClean="0">
                <a:latin typeface="Times New Roman" panose="02020603050405020304" pitchFamily="18" charset="0"/>
                <a:cs typeface="Times New Roman" panose="02020603050405020304" pitchFamily="18" charset="0"/>
              </a:rPr>
              <a:t>orthopaedic</a:t>
            </a:r>
            <a:r>
              <a:rPr lang="en-US" sz="2800" dirty="0" smtClean="0">
                <a:latin typeface="Times New Roman" panose="02020603050405020304" pitchFamily="18" charset="0"/>
                <a:cs typeface="Times New Roman" panose="02020603050405020304" pitchFamily="18" charset="0"/>
              </a:rPr>
              <a:t> appliances and supplies and other home health care aids are purchased on demand. A significant percentage of other types of products is bought on impulse. It should be noted that classes of goods and purchases are not always mutually exclusive, but may be integrated in varying degree in the mind of the purchaser.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349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8365"/>
            <a:ext cx="10515600" cy="573205"/>
          </a:xfrm>
        </p:spPr>
        <p:txBody>
          <a:bodyPr>
            <a:normAutofit fontScale="90000"/>
          </a:bodyPr>
          <a:lstStyle/>
          <a:p>
            <a:r>
              <a:rPr lang="en-US" b="1" dirty="0" smtClean="0"/>
              <a:t>CLASSES OF LAYOUT DESIGNS</a:t>
            </a:r>
            <a:endParaRPr lang="en-US" b="1" dirty="0"/>
          </a:p>
        </p:txBody>
      </p:sp>
      <p:sp>
        <p:nvSpPr>
          <p:cNvPr id="3" name="Content Placeholder 2"/>
          <p:cNvSpPr>
            <a:spLocks noGrp="1"/>
          </p:cNvSpPr>
          <p:nvPr>
            <p:ph idx="1"/>
          </p:nvPr>
        </p:nvSpPr>
        <p:spPr>
          <a:xfrm>
            <a:off x="300251" y="1064525"/>
            <a:ext cx="11573301" cy="5213445"/>
          </a:xfrm>
        </p:spPr>
        <p:txBody>
          <a:bodyPr>
            <a:normAutofit/>
          </a:bodyPr>
          <a:lstStyle/>
          <a:p>
            <a:r>
              <a:rPr lang="en-US" sz="2800" dirty="0" smtClean="0">
                <a:latin typeface="Times New Roman" panose="02020603050405020304" pitchFamily="18" charset="0"/>
                <a:cs typeface="Times New Roman" panose="02020603050405020304" pitchFamily="18" charset="0"/>
              </a:rPr>
              <a:t>Historic Types of Service Oriented Layout Design:</a:t>
            </a:r>
          </a:p>
          <a:p>
            <a:pPr marL="0" indent="0">
              <a:buNone/>
            </a:pPr>
            <a:r>
              <a:rPr lang="en-US" sz="2800" dirty="0" smtClean="0">
                <a:latin typeface="Times New Roman" panose="02020603050405020304" pitchFamily="18" charset="0"/>
                <a:cs typeface="Times New Roman" panose="02020603050405020304" pitchFamily="18" charset="0"/>
              </a:rPr>
              <a:t>Historically, there are three basic types of layout: (1) Clerk or Personal service, (2) Self-Selection, (3) Self Service. Each is designed to achieve the objectives of the three basic types of pharmacies, Professional, Traditional and Super Drug Store, respectively.</a:t>
            </a:r>
          </a:p>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1) CLERK SERVICE:</a:t>
            </a:r>
          </a:p>
          <a:p>
            <a:pPr marL="0" indent="0">
              <a:buNone/>
            </a:pPr>
            <a:r>
              <a:rPr lang="en-US" sz="2800" dirty="0" smtClean="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clerk service layout is the old traditional design used in most pharmacies before the trend toward self-service and mass merchandising. It contains primarily of complete clerk service with only a small part of the merchandise exposed for patrons to handle.</a:t>
            </a:r>
          </a:p>
          <a:p>
            <a:endParaRPr lang="en-US" dirty="0"/>
          </a:p>
        </p:txBody>
      </p:sp>
    </p:spTree>
    <p:extLst>
      <p:ext uri="{BB962C8B-B14F-4D97-AF65-F5344CB8AC3E}">
        <p14:creationId xmlns:p14="http://schemas.microsoft.com/office/powerpoint/2010/main" val="2080083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603" y="382137"/>
            <a:ext cx="11491415" cy="6209732"/>
          </a:xfrm>
        </p:spPr>
        <p:txBody>
          <a:bodyPr>
            <a:normAutofit/>
          </a:bodyPr>
          <a:lstStyle/>
          <a:p>
            <a:r>
              <a:rPr lang="en-US" sz="2800" dirty="0" smtClean="0">
                <a:latin typeface="Times New Roman" panose="02020603050405020304" pitchFamily="18" charset="0"/>
                <a:cs typeface="Times New Roman" panose="02020603050405020304" pitchFamily="18" charset="0"/>
              </a:rPr>
              <a:t>The modern example of this layout design is the pharmaceutical </a:t>
            </a:r>
            <a:r>
              <a:rPr lang="en-US" sz="2800" dirty="0" err="1" smtClean="0">
                <a:latin typeface="Times New Roman" panose="02020603050405020304" pitchFamily="18" charset="0"/>
                <a:cs typeface="Times New Roman" panose="02020603050405020304" pitchFamily="18" charset="0"/>
              </a:rPr>
              <a:t>centre</a:t>
            </a:r>
            <a:r>
              <a:rPr lang="en-US" sz="2800" dirty="0" smtClean="0">
                <a:latin typeface="Times New Roman" panose="02020603050405020304" pitchFamily="18" charset="0"/>
                <a:cs typeface="Times New Roman" panose="02020603050405020304" pitchFamily="18" charset="0"/>
              </a:rPr>
              <a:t> in which no merchandise is on display. Traditionally, pharmacists have used the clerk service design because it facilitates maximum interchange between pharmacy personnel and patrons, one of the major reasons many independent pharmacies have survived. Convenience and friendly service are still important factors in the patronage of a specific pharmacy.</a:t>
            </a:r>
          </a:p>
          <a:p>
            <a:r>
              <a:rPr lang="en-US" sz="2800" dirty="0" smtClean="0">
                <a:latin typeface="Times New Roman" panose="02020603050405020304" pitchFamily="18" charset="0"/>
                <a:cs typeface="Times New Roman" panose="02020603050405020304" pitchFamily="18" charset="0"/>
              </a:rPr>
              <a:t>However, the quality of clerk service has not been maintained in many instances. In addition, prices of pharmaceutical products have risen and the importance of price in relation to service has also increased. Therefore, this combination of factors has caused many managers to reduce services and seek an alternate type of layout design as a solution.</a:t>
            </a:r>
          </a:p>
          <a:p>
            <a:endParaRPr lang="en-US" dirty="0"/>
          </a:p>
        </p:txBody>
      </p:sp>
    </p:spTree>
    <p:extLst>
      <p:ext uri="{BB962C8B-B14F-4D97-AF65-F5344CB8AC3E}">
        <p14:creationId xmlns:p14="http://schemas.microsoft.com/office/powerpoint/2010/main" val="202329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4967"/>
            <a:ext cx="10515600" cy="5671996"/>
          </a:xfrm>
        </p:spPr>
        <p:txBody>
          <a:bodyPr>
            <a:normAutofit/>
          </a:bodyPr>
          <a:lstStyle/>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2) SELF-SELECTION:</a:t>
            </a:r>
          </a:p>
          <a:p>
            <a:pPr marL="0" indent="0">
              <a:buNone/>
            </a:pPr>
            <a:r>
              <a:rPr lang="en-US" sz="2800" dirty="0" smtClean="0">
                <a:latin typeface="Times New Roman" panose="02020603050405020304" pitchFamily="18" charset="0"/>
                <a:cs typeface="Times New Roman" panose="02020603050405020304" pitchFamily="18" charset="0"/>
              </a:rPr>
              <a:t>In </a:t>
            </a:r>
            <a:r>
              <a:rPr lang="en-US" sz="2800" dirty="0" smtClean="0">
                <a:latin typeface="Times New Roman" panose="02020603050405020304" pitchFamily="18" charset="0"/>
                <a:cs typeface="Times New Roman" panose="02020603050405020304" pitchFamily="18" charset="0"/>
              </a:rPr>
              <a:t>an attempt to provide adequate personal service in a more efficient manner, and thus be more competitive with the larger super drug stores, many independent pharmacists now use the self-selection layout design. This type of layout design dictates that clerk service be maintained at all service –oriented departments, such as cosmetics, photo supplies, prescription and selected non-prescription drugs, surgical and </a:t>
            </a:r>
            <a:r>
              <a:rPr lang="en-US" sz="2800" dirty="0" err="1" smtClean="0">
                <a:latin typeface="Times New Roman" panose="02020603050405020304" pitchFamily="18" charset="0"/>
                <a:cs typeface="Times New Roman" panose="02020603050405020304" pitchFamily="18" charset="0"/>
              </a:rPr>
              <a:t>orthopaedic</a:t>
            </a:r>
            <a:r>
              <a:rPr lang="en-US" sz="2800" dirty="0" smtClean="0">
                <a:latin typeface="Times New Roman" panose="02020603050405020304" pitchFamily="18" charset="0"/>
                <a:cs typeface="Times New Roman" panose="02020603050405020304" pitchFamily="18" charset="0"/>
              </a:rPr>
              <a:t> appliances and supplies and veterinary departments. Much of the other merchandise however is displayed in a manner that the patrons may see, handle and select themselves. This layout is most frequently found in modern conventional pharmacies.</a:t>
            </a:r>
          </a:p>
          <a:p>
            <a:endParaRPr lang="en-US" dirty="0"/>
          </a:p>
        </p:txBody>
      </p:sp>
    </p:spTree>
    <p:extLst>
      <p:ext uri="{BB962C8B-B14F-4D97-AF65-F5344CB8AC3E}">
        <p14:creationId xmlns:p14="http://schemas.microsoft.com/office/powerpoint/2010/main" val="2977054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259308"/>
            <a:ext cx="11008057" cy="5917656"/>
          </a:xfrm>
        </p:spPr>
        <p:txBody>
          <a:bodyPr/>
          <a:lstStyle/>
          <a:p>
            <a:r>
              <a:rPr lang="en-US" sz="2800" b="1" dirty="0" smtClean="0">
                <a:solidFill>
                  <a:srgbClr val="C00000"/>
                </a:solidFill>
                <a:latin typeface="Times New Roman" panose="02020603050405020304" pitchFamily="18" charset="0"/>
                <a:cs typeface="Times New Roman" panose="02020603050405020304" pitchFamily="18" charset="0"/>
              </a:rPr>
              <a:t>SELF-SERVICE</a:t>
            </a:r>
            <a:r>
              <a:rPr lang="en-US"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The term self-service is restricted for those layouts that utilize minimum of clerk service and expose the maximum amount of merchandise for patrons to handle. It is not possible to have 100 % self-service in a pharmacy because of the prescription department. Central check-out of all purchases is the one criterion most commonly used to identify a truly self-service layout, although some “experts” dispute the appropriateness of this basis of distinction alone. This type of layout is most often used in the super drugstores.</a:t>
            </a:r>
          </a:p>
          <a:p>
            <a:endParaRPr lang="en-US" dirty="0"/>
          </a:p>
        </p:txBody>
      </p:sp>
    </p:spTree>
    <p:extLst>
      <p:ext uri="{BB962C8B-B14F-4D97-AF65-F5344CB8AC3E}">
        <p14:creationId xmlns:p14="http://schemas.microsoft.com/office/powerpoint/2010/main" val="902533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3081"/>
            <a:ext cx="10912522" cy="5753882"/>
          </a:xfrm>
        </p:spPr>
        <p:txBody>
          <a:bodyPr>
            <a:normAutofit/>
          </a:bodyPr>
          <a:lstStyle/>
          <a:p>
            <a:r>
              <a:rPr lang="en-US" sz="4000" b="1" i="1" dirty="0" smtClean="0">
                <a:solidFill>
                  <a:schemeClr val="accent1">
                    <a:lumMod val="75000"/>
                  </a:schemeClr>
                </a:solidFill>
                <a:latin typeface="+mj-lt"/>
              </a:rPr>
              <a:t>Styles of Layout Design:</a:t>
            </a:r>
          </a:p>
          <a:p>
            <a:r>
              <a:rPr lang="en-US" dirty="0" smtClean="0"/>
              <a:t>  </a:t>
            </a:r>
            <a:r>
              <a:rPr lang="en-US" sz="2800" dirty="0" smtClean="0">
                <a:latin typeface="Times New Roman" panose="02020603050405020304" pitchFamily="18" charset="0"/>
                <a:cs typeface="Times New Roman" panose="02020603050405020304" pitchFamily="18" charset="0"/>
              </a:rPr>
              <a:t>Styles of layout design emphasize physical configuration of the layout rather than the degree of service provided, although variations in services will coincide with several of the styles as shown later. Four distinct styles of layout design have been developed over the past several decades. They include: (1) Centre Service, (2) Lobby Check-Out or Bull Pen, (3) Off the Wall, and (4) Right Rea Service. The latter style is often referred to as the “self-selection” style, but we have chosen not to use this term in order to avoid confusion with the use of the term with regard to the concept of a combination of clerk service and self- service.</a:t>
            </a:r>
          </a:p>
          <a:p>
            <a:endParaRPr lang="en-US" dirty="0"/>
          </a:p>
        </p:txBody>
      </p:sp>
    </p:spTree>
    <p:extLst>
      <p:ext uri="{BB962C8B-B14F-4D97-AF65-F5344CB8AC3E}">
        <p14:creationId xmlns:p14="http://schemas.microsoft.com/office/powerpoint/2010/main" val="1499069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1319" y="272955"/>
            <a:ext cx="10862481" cy="5904008"/>
          </a:xfrm>
        </p:spPr>
        <p:txBody>
          <a:bodyPr>
            <a:normAutofit/>
          </a:bodyPr>
          <a:lstStyle/>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1) CENTRE SERVICE STYLE</a:t>
            </a:r>
            <a:r>
              <a:rPr lang="en-US"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This style features an elongated, two-sided wrapping counter and check-out “island” located in or near the </a:t>
            </a:r>
            <a:r>
              <a:rPr lang="en-US" sz="2800" dirty="0" err="1" smtClean="0">
                <a:latin typeface="Times New Roman" panose="02020603050405020304" pitchFamily="18" charset="0"/>
                <a:cs typeface="Times New Roman" panose="02020603050405020304" pitchFamily="18" charset="0"/>
              </a:rPr>
              <a:t>centre</a:t>
            </a:r>
            <a:r>
              <a:rPr lang="en-US" sz="2800" dirty="0" smtClean="0">
                <a:latin typeface="Times New Roman" panose="02020603050405020304" pitchFamily="18" charset="0"/>
                <a:cs typeface="Times New Roman" panose="02020603050405020304" pitchFamily="18" charset="0"/>
              </a:rPr>
              <a:t> of the selling area of the pharmacy. Usually convenience goods as well as things purchased on impulse, such as tobacco, candy and sometimes magazines and photo supplies are stocked in the island. The objective is to align the major traffic-generating departments around the perimeter and then pull all the traffic through the check-out island in the </a:t>
            </a:r>
            <a:r>
              <a:rPr lang="en-US" sz="2800" dirty="0" err="1" smtClean="0">
                <a:latin typeface="Times New Roman" panose="02020603050405020304" pitchFamily="18" charset="0"/>
                <a:cs typeface="Times New Roman" panose="02020603050405020304" pitchFamily="18" charset="0"/>
              </a:rPr>
              <a:t>centre</a:t>
            </a:r>
            <a:r>
              <a:rPr lang="en-US" sz="2800" dirty="0" smtClean="0">
                <a:latin typeface="Times New Roman" panose="02020603050405020304" pitchFamily="18" charset="0"/>
                <a:cs typeface="Times New Roman" panose="02020603050405020304" pitchFamily="18" charset="0"/>
              </a:rPr>
              <a:t> of the pharmacy. It has been tried in several traditional pharmacies, especially those that are rather wide or approximate a square configuration. The concept is good in theory, but it has been less than satisfactory in practice in most instances.</a:t>
            </a:r>
          </a:p>
          <a:p>
            <a:endParaRPr lang="en-US" dirty="0"/>
          </a:p>
        </p:txBody>
      </p:sp>
    </p:spTree>
    <p:extLst>
      <p:ext uri="{BB962C8B-B14F-4D97-AF65-F5344CB8AC3E}">
        <p14:creationId xmlns:p14="http://schemas.microsoft.com/office/powerpoint/2010/main" val="385992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546" y="382137"/>
            <a:ext cx="11546006" cy="5794826"/>
          </a:xfrm>
        </p:spPr>
        <p:txBody>
          <a:bodyPr>
            <a:normAutofit/>
          </a:bodyPr>
          <a:lstStyle/>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2) LOBBY CHECK-OUT STYLE:</a:t>
            </a:r>
          </a:p>
          <a:p>
            <a:r>
              <a:rPr lang="en-US" sz="2800" dirty="0" smtClean="0">
                <a:latin typeface="Times New Roman" panose="02020603050405020304" pitchFamily="18" charset="0"/>
                <a:cs typeface="Times New Roman" panose="02020603050405020304" pitchFamily="18" charset="0"/>
              </a:rPr>
              <a:t>This </a:t>
            </a:r>
            <a:r>
              <a:rPr lang="en-US" sz="2800" dirty="0" smtClean="0">
                <a:latin typeface="Times New Roman" panose="02020603050405020304" pitchFamily="18" charset="0"/>
                <a:cs typeface="Times New Roman" panose="02020603050405020304" pitchFamily="18" charset="0"/>
              </a:rPr>
              <a:t>approach utilizes a square, clerk service check-out “island”, near the front of pharmacy, but there is enough space between the check-out island and the front window to form a “lobby”. Again candy, tobacco, photo supplies, and men’s sundries are stocked in the island, while seasonal and promotional merchandise are displayed in the lobby where the traffic is heavy. Frequently, the check-out island is supplemented by a short wrapping counter in the rear of the store in front of the prescription department.</a:t>
            </a:r>
          </a:p>
          <a:p>
            <a:r>
              <a:rPr lang="en-US" sz="2800" dirty="0" smtClean="0">
                <a:latin typeface="Times New Roman" panose="02020603050405020304" pitchFamily="18" charset="0"/>
                <a:cs typeface="Times New Roman" panose="02020603050405020304" pitchFamily="18" charset="0"/>
              </a:rPr>
              <a:t>The major traffic-generating departments are located around the walls with display counters or show cases placed in front of the wall shelves. Gondolas are aligned front-to-rear in the </a:t>
            </a:r>
            <a:r>
              <a:rPr lang="en-US" sz="2800" dirty="0" err="1" smtClean="0">
                <a:latin typeface="Times New Roman" panose="02020603050405020304" pitchFamily="18" charset="0"/>
                <a:cs typeface="Times New Roman" panose="02020603050405020304" pitchFamily="18" charset="0"/>
              </a:rPr>
              <a:t>centre</a:t>
            </a:r>
            <a:r>
              <a:rPr lang="en-US" sz="2800" dirty="0" smtClean="0">
                <a:latin typeface="Times New Roman" panose="02020603050405020304" pitchFamily="18" charset="0"/>
                <a:cs typeface="Times New Roman" panose="02020603050405020304" pitchFamily="18" charset="0"/>
              </a:rPr>
              <a:t> portion of the pharmacy.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331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1319" y="300251"/>
            <a:ext cx="10862481" cy="5950424"/>
          </a:xfrm>
        </p:spPr>
        <p:txBody>
          <a:bodyPr>
            <a:normAutofit fontScale="92500" lnSpcReduction="20000"/>
          </a:bodyPr>
          <a:lstStyle/>
          <a:p>
            <a:r>
              <a:rPr lang="en-US" sz="2800" dirty="0" smtClean="0">
                <a:latin typeface="Times New Roman" panose="02020603050405020304" pitchFamily="18" charset="0"/>
                <a:cs typeface="Times New Roman" panose="02020603050405020304" pitchFamily="18" charset="0"/>
              </a:rPr>
              <a:t>The location of a pharmacy, its management and sufficient capital are major factors contributing to a pharmacy’s success. Another major factor in determining the success of a pharmacy is its general appearance, including the layout design of the pharmacy and the arrangement of the individual departments. Before a pharmacist undertakes to design a layout or modernize a pharmacy, be should consider the objectives of the layout design, the type of pharmacy, the classes of consumer goods and purchases, and the principles of layout design.</a:t>
            </a:r>
          </a:p>
          <a:p>
            <a:r>
              <a:rPr lang="en-US" sz="3500" b="1" dirty="0" smtClean="0">
                <a:solidFill>
                  <a:srgbClr val="C00000"/>
                </a:solidFill>
                <a:latin typeface="Times New Roman" panose="02020603050405020304" pitchFamily="18" charset="0"/>
                <a:cs typeface="Times New Roman" panose="02020603050405020304" pitchFamily="18" charset="0"/>
              </a:rPr>
              <a:t>Objectives of Layout Design</a:t>
            </a:r>
          </a:p>
          <a:p>
            <a:pPr marL="0" indent="0">
              <a:buNone/>
            </a:pPr>
            <a:r>
              <a:rPr lang="en-US" sz="2800" dirty="0" smtClean="0">
                <a:latin typeface="Times New Roman" panose="02020603050405020304" pitchFamily="18" charset="0"/>
                <a:cs typeface="Times New Roman" panose="02020603050405020304" pitchFamily="18" charset="0"/>
              </a:rPr>
              <a:t>The major objectives in the design of the exterior of a pharmacy is to attract more patrons into the pharmacy. The overall objective of interior layout design is to increase the amount of the total purchases of each person who enters the pharmacy.</a:t>
            </a:r>
          </a:p>
          <a:p>
            <a:pPr marL="0" indent="0">
              <a:buNone/>
            </a:pPr>
            <a:r>
              <a:rPr lang="en-US" sz="2800" dirty="0" smtClean="0">
                <a:latin typeface="Times New Roman" panose="02020603050405020304" pitchFamily="18" charset="0"/>
                <a:cs typeface="Times New Roman" panose="02020603050405020304" pitchFamily="18" charset="0"/>
              </a:rPr>
              <a:t>In addition to the above general objectives, there are six specific objectives; </a:t>
            </a:r>
          </a:p>
        </p:txBody>
      </p:sp>
    </p:spTree>
    <p:extLst>
      <p:ext uri="{BB962C8B-B14F-4D97-AF65-F5344CB8AC3E}">
        <p14:creationId xmlns:p14="http://schemas.microsoft.com/office/powerpoint/2010/main" val="41678519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955" y="136478"/>
            <a:ext cx="11919045" cy="6469038"/>
          </a:xfrm>
        </p:spPr>
        <p:txBody>
          <a:bodyPr>
            <a:normAutofit lnSpcReduction="10000"/>
          </a:bodyPr>
          <a:lstStyle/>
          <a:p>
            <a:r>
              <a:rPr lang="en-US" sz="2800" dirty="0" smtClean="0">
                <a:latin typeface="Times New Roman" panose="02020603050405020304" pitchFamily="18" charset="0"/>
                <a:cs typeface="Times New Roman" panose="02020603050405020304" pitchFamily="18" charset="0"/>
              </a:rPr>
              <a:t>This style is used in the larger traditional pharmacies with floor space of 5000 square foot or more. A modification of this style substituting several check-out lanes for the “bull pen” and self-service for clerk service has been used successfully in super drug stores. The main disadvantages of this style in the traditional drug stores is the reduction of the depth penetration of the traffic flow caused by the short wrapping counter and the check-out island.</a:t>
            </a:r>
          </a:p>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3) OFF-THE-WALL STYLE:</a:t>
            </a:r>
          </a:p>
          <a:p>
            <a:pPr marL="0" indent="0">
              <a:buNone/>
            </a:pPr>
            <a:r>
              <a:rPr lang="en-US" sz="2800" dirty="0" smtClean="0">
                <a:latin typeface="Times New Roman" panose="02020603050405020304" pitchFamily="18" charset="0"/>
                <a:cs typeface="Times New Roman" panose="02020603050405020304" pitchFamily="18" charset="0"/>
              </a:rPr>
              <a:t>This </a:t>
            </a:r>
            <a:r>
              <a:rPr lang="en-US" sz="2800" dirty="0" smtClean="0">
                <a:latin typeface="Times New Roman" panose="02020603050405020304" pitchFamily="18" charset="0"/>
                <a:cs typeface="Times New Roman" panose="02020603050405020304" pitchFamily="18" charset="0"/>
              </a:rPr>
              <a:t>style features open display of merchandise on the wall shelving without showcases or counters in front of the wall shelves. The main wrapping counter, short or long, is placed across the rear of the store in front of the prescription counter. One or two rows of gondolas are placed in the </a:t>
            </a:r>
            <a:r>
              <a:rPr lang="en-US" sz="2800" dirty="0" err="1" smtClean="0">
                <a:latin typeface="Times New Roman" panose="02020603050405020304" pitchFamily="18" charset="0"/>
                <a:cs typeface="Times New Roman" panose="02020603050405020304" pitchFamily="18" charset="0"/>
              </a:rPr>
              <a:t>centre</a:t>
            </a:r>
            <a:r>
              <a:rPr lang="en-US" sz="2800" dirty="0" smtClean="0">
                <a:latin typeface="Times New Roman" panose="02020603050405020304" pitchFamily="18" charset="0"/>
                <a:cs typeface="Times New Roman" panose="02020603050405020304" pitchFamily="18" charset="0"/>
              </a:rPr>
              <a:t> of pharmacy. This style became popular for s time because of the ease and low cost of installing fixtures. It is well adapted to a very narrow building, but is not conductive to personal, clerk service.</a:t>
            </a:r>
          </a:p>
          <a:p>
            <a:endParaRPr lang="en-US" dirty="0"/>
          </a:p>
        </p:txBody>
      </p:sp>
    </p:spTree>
    <p:extLst>
      <p:ext uri="{BB962C8B-B14F-4D97-AF65-F5344CB8AC3E}">
        <p14:creationId xmlns:p14="http://schemas.microsoft.com/office/powerpoint/2010/main" val="3911859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0251" y="423081"/>
            <a:ext cx="11546006" cy="5753882"/>
          </a:xfrm>
        </p:spPr>
        <p:txBody>
          <a:bodyPr/>
          <a:lstStyle/>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4) RIGHT-REAR SERVICE STYLE:</a:t>
            </a:r>
          </a:p>
          <a:p>
            <a:pPr marL="0" indent="0">
              <a:buNone/>
            </a:pPr>
            <a:r>
              <a:rPr lang="en-US" sz="2800" dirty="0" smtClean="0">
                <a:latin typeface="Times New Roman" panose="02020603050405020304" pitchFamily="18" charset="0"/>
                <a:cs typeface="Times New Roman" panose="02020603050405020304" pitchFamily="18" charset="0"/>
              </a:rPr>
              <a:t>This </a:t>
            </a:r>
            <a:r>
              <a:rPr lang="en-US" sz="2800" dirty="0" smtClean="0">
                <a:latin typeface="Times New Roman" panose="02020603050405020304" pitchFamily="18" charset="0"/>
                <a:cs typeface="Times New Roman" panose="02020603050405020304" pitchFamily="18" charset="0"/>
              </a:rPr>
              <a:t>style frequently is called the self-selection style because it accommodates this concept so well. The concept permits self-service where desirable, and thus promotes efficiency and reduces costs. At the same time, it permits personal clerk or professional services as appropriate. When this style is properly designed and implemented, it has the twelve characteristics of optimum design which are discussed below. The right-rear service style is well suited for most traditional pharmacies, especially those that approximate a 2.5: 1 length to width configuration.</a:t>
            </a:r>
          </a:p>
          <a:p>
            <a:endParaRPr lang="en-US" dirty="0"/>
          </a:p>
        </p:txBody>
      </p:sp>
    </p:spTree>
    <p:extLst>
      <p:ext uri="{BB962C8B-B14F-4D97-AF65-F5344CB8AC3E}">
        <p14:creationId xmlns:p14="http://schemas.microsoft.com/office/powerpoint/2010/main" val="3001480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069" y="365126"/>
            <a:ext cx="11505062" cy="876820"/>
          </a:xfrm>
        </p:spPr>
        <p:txBody>
          <a:bodyPr>
            <a:noAutofit/>
          </a:bodyPr>
          <a:lstStyle/>
          <a:p>
            <a:r>
              <a:rPr lang="en-US" sz="3200" b="1" dirty="0" smtClean="0"/>
              <a:t>PRINCIPLES AND CHARACTERISTICS OF LAYOUT DESIGN</a:t>
            </a:r>
            <a:endParaRPr lang="en-US" sz="3200" b="1" dirty="0"/>
          </a:p>
        </p:txBody>
      </p:sp>
      <p:sp>
        <p:nvSpPr>
          <p:cNvPr id="3" name="Content Placeholder 2"/>
          <p:cNvSpPr>
            <a:spLocks noGrp="1"/>
          </p:cNvSpPr>
          <p:nvPr>
            <p:ph idx="1"/>
          </p:nvPr>
        </p:nvSpPr>
        <p:spPr>
          <a:xfrm>
            <a:off x="341193" y="1241946"/>
            <a:ext cx="11682485" cy="5295332"/>
          </a:xfrm>
        </p:spPr>
        <p:txBody>
          <a:bodyPr>
            <a:normAutofit fontScale="92500" lnSpcReduction="10000"/>
          </a:bodyPr>
          <a:lstStyle/>
          <a:p>
            <a:r>
              <a:rPr lang="en-US" sz="2800" dirty="0" smtClean="0">
                <a:latin typeface="Times New Roman" panose="02020603050405020304" pitchFamily="18" charset="0"/>
                <a:cs typeface="Times New Roman" panose="02020603050405020304" pitchFamily="18" charset="0"/>
              </a:rPr>
              <a:t>The principles of layout design include the selection of the appropriate service-oriented design and style best suited to the type of pharmacy and location. They also include the appropriate arrangement of departments and merchandise in order to achieve optimum design characteristics traffic flow and shopping.</a:t>
            </a:r>
          </a:p>
          <a:p>
            <a:r>
              <a:rPr lang="en-US" sz="2800" b="1" dirty="0" smtClean="0">
                <a:solidFill>
                  <a:srgbClr val="C00000"/>
                </a:solidFill>
                <a:latin typeface="Times New Roman" panose="02020603050405020304" pitchFamily="18" charset="0"/>
                <a:cs typeface="Times New Roman" panose="02020603050405020304" pitchFamily="18" charset="0"/>
              </a:rPr>
              <a:t>Optimum design characteristics for the traditional pharmacy</a:t>
            </a:r>
          </a:p>
          <a:p>
            <a:pPr marL="0" indent="0">
              <a:buNone/>
            </a:pPr>
            <a:r>
              <a:rPr lang="en-US" sz="2800" dirty="0" smtClean="0">
                <a:latin typeface="Times New Roman" panose="02020603050405020304" pitchFamily="18" charset="0"/>
                <a:cs typeface="Times New Roman" panose="02020603050405020304" pitchFamily="18" charset="0"/>
              </a:rPr>
              <a:t>1</a:t>
            </a:r>
            <a:r>
              <a:rPr lang="en-US" sz="2800" dirty="0" smtClean="0">
                <a:latin typeface="Times New Roman" panose="02020603050405020304" pitchFamily="18" charset="0"/>
                <a:cs typeface="Times New Roman" panose="02020603050405020304" pitchFamily="18" charset="0"/>
              </a:rPr>
              <a:t>) All four corners of the merchandising and service area of the pharmacy should be activated. This is achieved by strategic placement of clerk-activated service or special-skills department, plus selected “self-Selling” departments such as greeting cards, gifts and magazines.</a:t>
            </a:r>
          </a:p>
          <a:p>
            <a:pPr marL="0" indent="0">
              <a:buNone/>
            </a:pPr>
            <a:r>
              <a:rPr lang="en-US" sz="2800" dirty="0" smtClean="0">
                <a:latin typeface="Times New Roman" panose="02020603050405020304" pitchFamily="18" charset="0"/>
                <a:cs typeface="Times New Roman" panose="02020603050405020304" pitchFamily="18" charset="0"/>
              </a:rPr>
              <a:t>2) All displays are departmentalized and well identified. Related departments and merchandise are grouped adjacent or near similar departments and merchandise.</a:t>
            </a:r>
          </a:p>
          <a:p>
            <a:endParaRPr lang="en-US" dirty="0"/>
          </a:p>
        </p:txBody>
      </p:sp>
    </p:spTree>
    <p:extLst>
      <p:ext uri="{BB962C8B-B14F-4D97-AF65-F5344CB8AC3E}">
        <p14:creationId xmlns:p14="http://schemas.microsoft.com/office/powerpoint/2010/main" val="2731537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5660" y="122830"/>
            <a:ext cx="11946340" cy="6373505"/>
          </a:xfrm>
        </p:spPr>
        <p:txBody>
          <a:bodyPr>
            <a:noAutofit/>
          </a:bodyPr>
          <a:lstStyle/>
          <a:p>
            <a:pPr marL="0" indent="0">
              <a:buNone/>
            </a:pPr>
            <a:r>
              <a:rPr lang="en-US" sz="2800" dirty="0" smtClean="0">
                <a:latin typeface="Times New Roman" panose="02020603050405020304" pitchFamily="18" charset="0"/>
                <a:cs typeface="Times New Roman" panose="02020603050405020304" pitchFamily="18" charset="0"/>
              </a:rPr>
              <a:t>3) </a:t>
            </a:r>
            <a:r>
              <a:rPr lang="en-US" sz="2800" dirty="0" smtClean="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main wrapping counter with a cash register is placed along the largest clear wall—right side if walls are equal in length—and deep to the </a:t>
            </a:r>
            <a:r>
              <a:rPr lang="en-US" sz="2800" dirty="0" smtClean="0">
                <a:latin typeface="Times New Roman" panose="02020603050405020304" pitchFamily="18" charset="0"/>
                <a:cs typeface="Times New Roman" panose="02020603050405020304" pitchFamily="18" charset="0"/>
              </a:rPr>
              <a:t>rear.</a:t>
            </a:r>
          </a:p>
          <a:p>
            <a:pPr marL="0" indent="0">
              <a:buNone/>
            </a:pPr>
            <a:r>
              <a:rPr lang="en-US" sz="2800" dirty="0" smtClean="0">
                <a:latin typeface="Times New Roman" panose="02020603050405020304" pitchFamily="18" charset="0"/>
                <a:cs typeface="Times New Roman" panose="02020603050405020304" pitchFamily="18" charset="0"/>
              </a:rPr>
              <a:t>4) A selected assortment of the fastest selling non-prescription drugs, dental products, and toiletries are displayed on the main wrapping counter.</a:t>
            </a:r>
          </a:p>
          <a:p>
            <a:pPr marL="0" indent="0">
              <a:buNone/>
            </a:pPr>
            <a:r>
              <a:rPr lang="en-US" sz="2800" dirty="0" smtClean="0">
                <a:latin typeface="Times New Roman" panose="02020603050405020304" pitchFamily="18" charset="0"/>
                <a:cs typeface="Times New Roman" panose="02020603050405020304" pitchFamily="18" charset="0"/>
              </a:rPr>
              <a:t>5) </a:t>
            </a:r>
            <a:r>
              <a:rPr lang="en-US" sz="2800" dirty="0" smtClean="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prescription department is located in the rear and adjacent to main wrapping counter. The prescription department is dramatized with commanding identification and floor elevation of seven inches. There should be a minimum of 150 foot-candles of light with in the prescription </a:t>
            </a:r>
            <a:r>
              <a:rPr lang="en-US" sz="2800" dirty="0" smtClean="0">
                <a:latin typeface="Times New Roman" panose="02020603050405020304" pitchFamily="18" charset="0"/>
                <a:cs typeface="Times New Roman" panose="02020603050405020304" pitchFamily="18" charset="0"/>
              </a:rPr>
              <a:t>department.</a:t>
            </a:r>
          </a:p>
          <a:p>
            <a:pPr marL="0" indent="0">
              <a:buNone/>
            </a:pPr>
            <a:r>
              <a:rPr lang="en-US" sz="2800" dirty="0" smtClean="0">
                <a:latin typeface="Times New Roman" panose="02020603050405020304" pitchFamily="18" charset="0"/>
                <a:cs typeface="Times New Roman" panose="02020603050405020304" pitchFamily="18" charset="0"/>
              </a:rPr>
              <a:t>6) </a:t>
            </a:r>
            <a:r>
              <a:rPr lang="en-US" sz="2800" dirty="0" smtClean="0">
                <a:latin typeface="Times New Roman" panose="02020603050405020304" pitchFamily="18" charset="0"/>
                <a:cs typeface="Times New Roman" panose="02020603050405020304" pitchFamily="18" charset="0"/>
              </a:rPr>
              <a:t>An </a:t>
            </a:r>
            <a:r>
              <a:rPr lang="en-US" sz="2800" dirty="0" smtClean="0">
                <a:latin typeface="Times New Roman" panose="02020603050405020304" pitchFamily="18" charset="0"/>
                <a:cs typeface="Times New Roman" panose="02020603050405020304" pitchFamily="18" charset="0"/>
              </a:rPr>
              <a:t>adequate waiting area with comfortable chairs and health related reading materials should be provided near the prescription department. Sickroom supplies, home health aids and prescription necessaries should be displayed near the prescription department and waiting area.</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131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6755" y="0"/>
            <a:ext cx="11840570" cy="6496334"/>
          </a:xfrm>
        </p:spPr>
        <p:txBody>
          <a:bodyPr>
            <a:noAutofit/>
          </a:bodyPr>
          <a:lstStyle/>
          <a:p>
            <a:pPr marL="0" indent="0">
              <a:buNone/>
            </a:pPr>
            <a:r>
              <a:rPr lang="en-US" sz="2800" dirty="0" smtClean="0">
                <a:latin typeface="Times New Roman" panose="02020603050405020304" pitchFamily="18" charset="0"/>
                <a:cs typeface="Times New Roman" panose="02020603050405020304" pitchFamily="18" charset="0"/>
              </a:rPr>
              <a:t>7) The </a:t>
            </a:r>
            <a:r>
              <a:rPr lang="en-US" sz="2800" dirty="0" smtClean="0">
                <a:latin typeface="Times New Roman" panose="02020603050405020304" pitchFamily="18" charset="0"/>
                <a:cs typeface="Times New Roman" panose="02020603050405020304" pitchFamily="18" charset="0"/>
              </a:rPr>
              <a:t>cosmetic and toiletries department is aligned with the non-prescription drugs and prescription drugs departments from front-to-rear, respectively, along the right or longest wall, pre-sold, nationally advertised </a:t>
            </a:r>
            <a:r>
              <a:rPr lang="en-US" sz="2800" dirty="0" err="1" smtClean="0">
                <a:latin typeface="Times New Roman" panose="02020603050405020304" pitchFamily="18" charset="0"/>
                <a:cs typeface="Times New Roman" panose="02020603050405020304" pitchFamily="18" charset="0"/>
              </a:rPr>
              <a:t>advertised</a:t>
            </a:r>
            <a:r>
              <a:rPr lang="en-US" sz="2800" dirty="0" smtClean="0">
                <a:latin typeface="Times New Roman" panose="02020603050405020304" pitchFamily="18" charset="0"/>
                <a:cs typeface="Times New Roman" panose="02020603050405020304" pitchFamily="18" charset="0"/>
              </a:rPr>
              <a:t> cosmetics and toiletries, such as hair care products, lotion, and creams are place on open display on gondolas across from the cosmetic department.</a:t>
            </a:r>
          </a:p>
          <a:p>
            <a:pPr marL="0" indent="0">
              <a:buNone/>
            </a:pPr>
            <a:r>
              <a:rPr lang="en-US" sz="2800" dirty="0" smtClean="0">
                <a:latin typeface="Times New Roman" panose="02020603050405020304" pitchFamily="18" charset="0"/>
                <a:cs typeface="Times New Roman" panose="02020603050405020304" pitchFamily="18" charset="0"/>
              </a:rPr>
              <a:t>8) </a:t>
            </a:r>
            <a:r>
              <a:rPr lang="en-US" sz="2800" dirty="0" smtClean="0">
                <a:latin typeface="Times New Roman" panose="02020603050405020304" pitchFamily="18" charset="0"/>
                <a:cs typeface="Times New Roman" panose="02020603050405020304" pitchFamily="18" charset="0"/>
              </a:rPr>
              <a:t>Special </a:t>
            </a:r>
            <a:r>
              <a:rPr lang="en-US" sz="2800" dirty="0" smtClean="0">
                <a:latin typeface="Times New Roman" panose="02020603050405020304" pitchFamily="18" charset="0"/>
                <a:cs typeface="Times New Roman" panose="02020603050405020304" pitchFamily="18" charset="0"/>
              </a:rPr>
              <a:t>skill departments such as photography, imported gifts, costume </a:t>
            </a:r>
            <a:r>
              <a:rPr lang="en-US" sz="2800" dirty="0" err="1" smtClean="0">
                <a:latin typeface="Times New Roman" panose="02020603050405020304" pitchFamily="18" charset="0"/>
                <a:cs typeface="Times New Roman" panose="02020603050405020304" pitchFamily="18" charset="0"/>
              </a:rPr>
              <a:t>jewellery</a:t>
            </a:r>
            <a:r>
              <a:rPr lang="en-US" sz="2800" dirty="0" smtClean="0">
                <a:latin typeface="Times New Roman" panose="02020603050405020304" pitchFamily="18" charset="0"/>
                <a:cs typeface="Times New Roman" panose="02020603050405020304" pitchFamily="18" charset="0"/>
              </a:rPr>
              <a:t>, veterinary drugs and pet supplies and </a:t>
            </a:r>
            <a:r>
              <a:rPr lang="en-US" sz="2800" dirty="0" err="1" smtClean="0">
                <a:latin typeface="Times New Roman" panose="02020603050405020304" pitchFamily="18" charset="0"/>
                <a:cs typeface="Times New Roman" panose="02020603050405020304" pitchFamily="18" charset="0"/>
              </a:rPr>
              <a:t>orthopaedic</a:t>
            </a:r>
            <a:r>
              <a:rPr lang="en-US" sz="2800" dirty="0" smtClean="0">
                <a:latin typeface="Times New Roman" panose="02020603050405020304" pitchFamily="18" charset="0"/>
                <a:cs typeface="Times New Roman" panose="02020603050405020304" pitchFamily="18" charset="0"/>
              </a:rPr>
              <a:t> and surgical appliances and supplies should be given special treatment and well identified. Clerk service should be provided in these departments.</a:t>
            </a:r>
          </a:p>
          <a:p>
            <a:pPr marL="0" indent="0">
              <a:buNone/>
            </a:pPr>
            <a:r>
              <a:rPr lang="en-US" sz="2800" dirty="0" smtClean="0">
                <a:latin typeface="Times New Roman" panose="02020603050405020304" pitchFamily="18" charset="0"/>
                <a:cs typeface="Times New Roman" panose="02020603050405020304" pitchFamily="18" charset="0"/>
              </a:rPr>
              <a:t>9) </a:t>
            </a:r>
            <a:r>
              <a:rPr lang="en-US" sz="2800" dirty="0" smtClean="0">
                <a:latin typeface="Times New Roman" panose="02020603050405020304" pitchFamily="18" charset="0"/>
                <a:cs typeface="Times New Roman" panose="02020603050405020304" pitchFamily="18" charset="0"/>
              </a:rPr>
              <a:t>Special </a:t>
            </a:r>
            <a:r>
              <a:rPr lang="en-US" sz="2800" dirty="0" smtClean="0">
                <a:latin typeface="Times New Roman" panose="02020603050405020304" pitchFamily="18" charset="0"/>
                <a:cs typeface="Times New Roman" panose="02020603050405020304" pitchFamily="18" charset="0"/>
              </a:rPr>
              <a:t>care should be given to use of </a:t>
            </a:r>
            <a:r>
              <a:rPr lang="en-US" sz="2800" dirty="0" err="1" smtClean="0">
                <a:latin typeface="Times New Roman" panose="02020603050405020304" pitchFamily="18" charset="0"/>
                <a:cs typeface="Times New Roman" panose="02020603050405020304" pitchFamily="18" charset="0"/>
              </a:rPr>
              <a:t>colour</a:t>
            </a:r>
            <a:r>
              <a:rPr lang="en-US" sz="2800" dirty="0" smtClean="0">
                <a:latin typeface="Times New Roman" panose="02020603050405020304" pitchFamily="18" charset="0"/>
                <a:cs typeface="Times New Roman" panose="02020603050405020304" pitchFamily="18" charset="0"/>
              </a:rPr>
              <a:t> and special design features so that the pharmacy is restful, pleasant place to shop and reflects professionalism and pride of ownership.</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4740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194" y="368490"/>
            <a:ext cx="11532358" cy="5808473"/>
          </a:xfrm>
        </p:spPr>
        <p:txBody>
          <a:bodyPr/>
          <a:lstStyle/>
          <a:p>
            <a:pPr marL="0" indent="0">
              <a:buNone/>
            </a:pPr>
            <a:r>
              <a:rPr lang="en-US" sz="2800" dirty="0" smtClean="0">
                <a:latin typeface="Times New Roman" panose="02020603050405020304" pitchFamily="18" charset="0"/>
                <a:cs typeface="Times New Roman" panose="02020603050405020304" pitchFamily="18" charset="0"/>
              </a:rPr>
              <a:t>10) The </a:t>
            </a:r>
            <a:r>
              <a:rPr lang="en-US" sz="2800" dirty="0" smtClean="0">
                <a:latin typeface="Times New Roman" panose="02020603050405020304" pitchFamily="18" charset="0"/>
                <a:cs typeface="Times New Roman" panose="02020603050405020304" pitchFamily="18" charset="0"/>
              </a:rPr>
              <a:t>lighting lay out in the pharmacy must conform to the fixture layout, highlighting the merchandise, not the fixtures. A minimum of 100 foot-candles should be provided in the selling or merchandising area.</a:t>
            </a:r>
          </a:p>
          <a:p>
            <a:pPr marL="0" indent="0">
              <a:buNone/>
            </a:pPr>
            <a:r>
              <a:rPr lang="en-US" sz="2800" dirty="0" smtClean="0">
                <a:latin typeface="Times New Roman" panose="02020603050405020304" pitchFamily="18" charset="0"/>
                <a:cs typeface="Times New Roman" panose="02020603050405020304" pitchFamily="18" charset="0"/>
              </a:rPr>
              <a:t>11) The </a:t>
            </a:r>
            <a:r>
              <a:rPr lang="en-US" sz="2800" dirty="0" smtClean="0">
                <a:latin typeface="Times New Roman" panose="02020603050405020304" pitchFamily="18" charset="0"/>
                <a:cs typeface="Times New Roman" panose="02020603050405020304" pitchFamily="18" charset="0"/>
              </a:rPr>
              <a:t>fountain if one is installed is located across from the main wrapping counter on the opposite wall deep in the rear of the pharmacy.</a:t>
            </a:r>
          </a:p>
          <a:p>
            <a:pPr marL="0" indent="0">
              <a:buNone/>
            </a:pPr>
            <a:r>
              <a:rPr lang="en-US" sz="2800" dirty="0" smtClean="0">
                <a:latin typeface="Times New Roman" panose="02020603050405020304" pitchFamily="18" charset="0"/>
                <a:cs typeface="Times New Roman" panose="02020603050405020304" pitchFamily="18" charset="0"/>
              </a:rPr>
              <a:t>12) All </a:t>
            </a:r>
            <a:r>
              <a:rPr lang="en-US" sz="2800" dirty="0" smtClean="0">
                <a:latin typeface="Times New Roman" panose="02020603050405020304" pitchFamily="18" charset="0"/>
                <a:cs typeface="Times New Roman" panose="02020603050405020304" pitchFamily="18" charset="0"/>
              </a:rPr>
              <a:t>clerk service stations must be self-supporting, that is, the service-merchandise departments must produce gross sales at least ten times the weekly pay roll.</a:t>
            </a:r>
          </a:p>
          <a:p>
            <a:endParaRPr lang="en-US" dirty="0"/>
          </a:p>
        </p:txBody>
      </p:sp>
    </p:spTree>
    <p:extLst>
      <p:ext uri="{BB962C8B-B14F-4D97-AF65-F5344CB8AC3E}">
        <p14:creationId xmlns:p14="http://schemas.microsoft.com/office/powerpoint/2010/main" val="480365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365126"/>
            <a:ext cx="10189190" cy="1054242"/>
          </a:xfrm>
        </p:spPr>
        <p:txBody>
          <a:bodyPr>
            <a:noAutofit/>
          </a:bodyPr>
          <a:lstStyle/>
          <a:p>
            <a:r>
              <a:rPr lang="en-US" sz="3200" b="1" dirty="0" smtClean="0"/>
              <a:t>Arrangement of departments and merchandise:</a:t>
            </a:r>
            <a:endParaRPr lang="en-US" sz="3200" b="1" dirty="0"/>
          </a:p>
        </p:txBody>
      </p:sp>
      <p:sp>
        <p:nvSpPr>
          <p:cNvPr id="3" name="Content Placeholder 2"/>
          <p:cNvSpPr>
            <a:spLocks noGrp="1"/>
          </p:cNvSpPr>
          <p:nvPr>
            <p:ph idx="1"/>
          </p:nvPr>
        </p:nvSpPr>
        <p:spPr>
          <a:xfrm>
            <a:off x="838199" y="1037230"/>
            <a:ext cx="10967113" cy="5418161"/>
          </a:xfrm>
        </p:spPr>
        <p:txBody>
          <a:bodyPr>
            <a:normAutofit/>
          </a:bodyPr>
          <a:lstStyle/>
          <a:p>
            <a:r>
              <a:rPr lang="en-US" sz="2800" dirty="0" smtClean="0">
                <a:latin typeface="Times New Roman" panose="02020603050405020304" pitchFamily="18" charset="0"/>
                <a:cs typeface="Times New Roman" panose="02020603050405020304" pitchFamily="18" charset="0"/>
              </a:rPr>
              <a:t>The prescription department and other high skill or specialty department should be located in the rear or towards the rear of pharmacy. if the pharmacy has a fountain, it should be place in the rear of pharmacy  across from the main wrapping  counter and  the prescription department. Ideally, the fountain should be separated from the prescription department  and   the prescription  waiting area by an attractive planter, a partial partition perhaps  made of pegboard on which home health care products can be displayed, health  information displayed  or other suitable means of separation. This type of arrangement maintains the integrity of the professional atmosphere of the prescription and drug area.</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04266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2955" y="259307"/>
            <a:ext cx="11573302" cy="5917656"/>
          </a:xfrm>
        </p:spPr>
        <p:txBody>
          <a:bodyPr>
            <a:normAutofit lnSpcReduction="10000"/>
          </a:bodyPr>
          <a:lstStyle/>
          <a:p>
            <a:r>
              <a:rPr lang="en-US" sz="2800" dirty="0" smtClean="0">
                <a:latin typeface="Times New Roman" panose="02020603050405020304" pitchFamily="18" charset="0"/>
                <a:cs typeface="Times New Roman" panose="02020603050405020304" pitchFamily="18" charset="0"/>
              </a:rPr>
              <a:t>If the pharmacy has a surgical and </a:t>
            </a:r>
            <a:r>
              <a:rPr lang="en-US" sz="2800" dirty="0" err="1" smtClean="0">
                <a:latin typeface="Times New Roman" panose="02020603050405020304" pitchFamily="18" charset="0"/>
                <a:cs typeface="Times New Roman" panose="02020603050405020304" pitchFamily="18" charset="0"/>
              </a:rPr>
              <a:t>orthopaedic</a:t>
            </a:r>
            <a:r>
              <a:rPr lang="en-US" sz="2800" dirty="0" smtClean="0">
                <a:latin typeface="Times New Roman" panose="02020603050405020304" pitchFamily="18" charset="0"/>
                <a:cs typeface="Times New Roman" panose="02020603050405020304" pitchFamily="18" charset="0"/>
              </a:rPr>
              <a:t> department, a special fitting room is a must. The door of fitting room and any intermediate door through which a patient must pass should be adequately identified. Separate toilets for men and woman should be located near the fitting room because in nearly every instance, the patient will use the toilet after the fitting, especially the fitting of trusses.</a:t>
            </a:r>
          </a:p>
          <a:p>
            <a:r>
              <a:rPr lang="en-US" sz="2800" dirty="0" smtClean="0">
                <a:latin typeface="Times New Roman" panose="02020603050405020304" pitchFamily="18" charset="0"/>
                <a:cs typeface="Times New Roman" panose="02020603050405020304" pitchFamily="18" charset="0"/>
              </a:rPr>
              <a:t>If the pharmacy does not have a fountain, greeting cards and a gift department are the best choices to replace the fountain in the rear of the pharmacy, a photographic department or a veterinary drug department, if the development of high skill department by highly competent clerks, provides another option. A special room located in part of stockroom in the rear with the separate outside entrance makes an ideal veterinary drug department, provided the entrances are well identified.</a:t>
            </a:r>
          </a:p>
          <a:p>
            <a:endParaRPr lang="en-US" dirty="0"/>
          </a:p>
        </p:txBody>
      </p:sp>
    </p:spTree>
    <p:extLst>
      <p:ext uri="{BB962C8B-B14F-4D97-AF65-F5344CB8AC3E}">
        <p14:creationId xmlns:p14="http://schemas.microsoft.com/office/powerpoint/2010/main" val="3200821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423081"/>
            <a:ext cx="11171831" cy="5753882"/>
          </a:xfrm>
        </p:spPr>
        <p:txBody>
          <a:bodyPr>
            <a:normAutofit/>
          </a:bodyPr>
          <a:lstStyle/>
          <a:p>
            <a:r>
              <a:rPr lang="en-US" sz="2800" dirty="0" smtClean="0">
                <a:latin typeface="Times New Roman" panose="02020603050405020304" pitchFamily="18" charset="0"/>
                <a:cs typeface="Times New Roman" panose="02020603050405020304" pitchFamily="18" charset="0"/>
              </a:rPr>
              <a:t>The cosmetics, toiletries and non-prescription drug departments should be arranged as described in characteristic number 7 described in the foregoing section. The tobacco, candy and magazine departments are usually located in the front of the pharmacy across from the cosmetic department. Smoking accessories, photo supplies, and/or men’s toiletries are often included in this area to provide greater sales potential, but more importantly, greater gross margin. This is desirable in order to achieve characteristic number 12 mentioned previously. Other major departments can be used to fill the remainder of the wall space opposite the cosmetic and drug side of the pharmacy. Gondolas normally are aligned lengthwise in the </a:t>
            </a:r>
            <a:r>
              <a:rPr lang="en-US" sz="2800" dirty="0" err="1" smtClean="0">
                <a:latin typeface="Times New Roman" panose="02020603050405020304" pitchFamily="18" charset="0"/>
                <a:cs typeface="Times New Roman" panose="02020603050405020304" pitchFamily="18" charset="0"/>
              </a:rPr>
              <a:t>centre</a:t>
            </a:r>
            <a:r>
              <a:rPr lang="en-US" sz="2800" dirty="0" smtClean="0">
                <a:latin typeface="Times New Roman" panose="02020603050405020304" pitchFamily="18" charset="0"/>
                <a:cs typeface="Times New Roman" panose="02020603050405020304" pitchFamily="18" charset="0"/>
              </a:rPr>
              <a:t> portion of the pharmacy to complete the layout.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5327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491319"/>
            <a:ext cx="11008057" cy="5685644"/>
          </a:xfrm>
        </p:spPr>
        <p:txBody>
          <a:bodyPr>
            <a:noAutofit/>
          </a:bodyPr>
          <a:lstStyle/>
          <a:p>
            <a:r>
              <a:rPr lang="en-US" sz="2800" dirty="0" smtClean="0">
                <a:latin typeface="Times New Roman" panose="02020603050405020304" pitchFamily="18" charset="0"/>
                <a:cs typeface="Times New Roman" panose="02020603050405020304" pitchFamily="18" charset="0"/>
              </a:rPr>
              <a:t>Goods and services purchased on demand and specialty goods, should be placed in or toward the rear of the pharmacy. This arrangement draws the patrons deep into the pharmacy. Convenience goods generally are placed near the front of the pharmacy. Selected convenience goods that are purchased on impulse are displayed near the cash registers. Many shopping goods and most products often purchased on impulse are displayed in the middle portion of the pharmacy. Selected products of both categories are displayed in the front part of the pharmacy and near the cash register. Household products, school supplies and many sundries are displayed on gondolas. Promotional merchandise frequently is displayed on the gondolas, especially the ends of the gondolas and other “hot” spots.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134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194" y="232011"/>
            <a:ext cx="11012606" cy="6223379"/>
          </a:xfrm>
        </p:spPr>
        <p:txBody>
          <a:bodyPr>
            <a:normAutofit fontScale="92500"/>
          </a:bodyPr>
          <a:lstStyle/>
          <a:p>
            <a:pPr marL="457200" indent="-457200">
              <a:buFont typeface="+mj-lt"/>
              <a:buAutoNum type="arabicPeriod"/>
            </a:pPr>
            <a:r>
              <a:rPr lang="en-US" sz="2800" dirty="0" smtClean="0">
                <a:solidFill>
                  <a:schemeClr val="tx1"/>
                </a:solidFill>
                <a:latin typeface="Times New Roman" panose="02020603050405020304" pitchFamily="18" charset="0"/>
                <a:cs typeface="Times New Roman" panose="02020603050405020304" pitchFamily="18" charset="0"/>
              </a:rPr>
              <a:t>to enhance the general appearance of the pharmacy and to project a professional </a:t>
            </a:r>
            <a:r>
              <a:rPr lang="en-US" sz="2800" dirty="0" smtClean="0">
                <a:solidFill>
                  <a:schemeClr val="tx1"/>
                </a:solidFill>
                <a:latin typeface="Times New Roman" panose="02020603050405020304" pitchFamily="18" charset="0"/>
                <a:cs typeface="Times New Roman" panose="02020603050405020304" pitchFamily="18" charset="0"/>
              </a:rPr>
              <a:t>image</a:t>
            </a:r>
          </a:p>
          <a:p>
            <a:pPr marL="457200" indent="-457200">
              <a:buFont typeface="+mj-lt"/>
              <a:buAutoNum type="arabicPeriod"/>
            </a:pPr>
            <a:r>
              <a:rPr lang="en-US" sz="2800" dirty="0" smtClean="0">
                <a:solidFill>
                  <a:schemeClr val="tx1"/>
                </a:solidFill>
                <a:latin typeface="Times New Roman" panose="02020603050405020304" pitchFamily="18" charset="0"/>
                <a:cs typeface="Times New Roman" panose="02020603050405020304" pitchFamily="18" charset="0"/>
              </a:rPr>
              <a:t>to </a:t>
            </a:r>
            <a:r>
              <a:rPr lang="en-US" sz="2800" dirty="0" smtClean="0">
                <a:solidFill>
                  <a:schemeClr val="tx1"/>
                </a:solidFill>
                <a:latin typeface="Times New Roman" panose="02020603050405020304" pitchFamily="18" charset="0"/>
                <a:cs typeface="Times New Roman" panose="02020603050405020304" pitchFamily="18" charset="0"/>
              </a:rPr>
              <a:t>control payroll expenses through convenience and efficiency of the layout; </a:t>
            </a:r>
          </a:p>
          <a:p>
            <a:pPr marL="457200" indent="-457200">
              <a:buFont typeface="+mj-lt"/>
              <a:buAutoNum type="arabicPeriod"/>
            </a:pPr>
            <a:r>
              <a:rPr lang="en-US" sz="2800" dirty="0" smtClean="0">
                <a:solidFill>
                  <a:schemeClr val="tx1"/>
                </a:solidFill>
                <a:latin typeface="Times New Roman" panose="02020603050405020304" pitchFamily="18" charset="0"/>
                <a:cs typeface="Times New Roman" panose="02020603050405020304" pitchFamily="18" charset="0"/>
              </a:rPr>
              <a:t>to improve patrons satisfaction and convenience; </a:t>
            </a:r>
          </a:p>
          <a:p>
            <a:pPr marL="457200" indent="-457200">
              <a:buFont typeface="+mj-lt"/>
              <a:buAutoNum type="arabicPeriod"/>
            </a:pPr>
            <a:r>
              <a:rPr lang="en-US" sz="2800" dirty="0" smtClean="0">
                <a:solidFill>
                  <a:schemeClr val="tx1"/>
                </a:solidFill>
                <a:latin typeface="Times New Roman" panose="02020603050405020304" pitchFamily="18" charset="0"/>
                <a:cs typeface="Times New Roman" panose="02020603050405020304" pitchFamily="18" charset="0"/>
              </a:rPr>
              <a:t>to maximize the utilization of space; </a:t>
            </a:r>
          </a:p>
          <a:p>
            <a:pPr marL="457200" indent="-457200">
              <a:buFont typeface="+mj-lt"/>
              <a:buAutoNum type="arabicPeriod"/>
            </a:pPr>
            <a:r>
              <a:rPr lang="en-US" sz="2800" dirty="0" smtClean="0">
                <a:solidFill>
                  <a:schemeClr val="tx1"/>
                </a:solidFill>
                <a:latin typeface="Times New Roman" panose="02020603050405020304" pitchFamily="18" charset="0"/>
                <a:cs typeface="Times New Roman" panose="02020603050405020304" pitchFamily="18" charset="0"/>
              </a:rPr>
              <a:t>to disperse and control the traffic pattern within the pharmacy; and </a:t>
            </a:r>
          </a:p>
          <a:p>
            <a:pPr marL="457200" indent="-457200">
              <a:buFont typeface="+mj-lt"/>
              <a:buAutoNum type="arabicPeriod"/>
            </a:pPr>
            <a:r>
              <a:rPr lang="en-US" sz="2800" dirty="0" smtClean="0">
                <a:solidFill>
                  <a:schemeClr val="tx1"/>
                </a:solidFill>
                <a:latin typeface="Times New Roman" panose="02020603050405020304" pitchFamily="18" charset="0"/>
                <a:cs typeface="Times New Roman" panose="02020603050405020304" pitchFamily="18" charset="0"/>
              </a:rPr>
              <a:t>to provide surveillance and reduce pilferage.</a:t>
            </a:r>
          </a:p>
          <a:p>
            <a:r>
              <a:rPr lang="en-US" sz="2800" dirty="0" smtClean="0">
                <a:solidFill>
                  <a:schemeClr val="tx1"/>
                </a:solidFill>
                <a:latin typeface="Times New Roman" panose="02020603050405020304" pitchFamily="18" charset="0"/>
                <a:cs typeface="Times New Roman" panose="02020603050405020304" pitchFamily="18" charset="0"/>
              </a:rPr>
              <a:t>One other important factor to consider is the philosophy of the pharmacist owner. Many pharmacists prefer to practice in a specific type of setting. Thus, the design required by a service-oriented pharmacist would differ from that needed by the pharmacist interested in using mass merchandising techniques.</a:t>
            </a:r>
          </a:p>
          <a:p>
            <a:endParaRPr lang="en-US" dirty="0"/>
          </a:p>
        </p:txBody>
      </p:sp>
    </p:spTree>
    <p:extLst>
      <p:ext uri="{BB962C8B-B14F-4D97-AF65-F5344CB8AC3E}">
        <p14:creationId xmlns:p14="http://schemas.microsoft.com/office/powerpoint/2010/main" val="5033597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7964606" cy="668739"/>
          </a:xfrm>
        </p:spPr>
        <p:txBody>
          <a:bodyPr>
            <a:noAutofit/>
          </a:bodyPr>
          <a:lstStyle/>
          <a:p>
            <a:r>
              <a:rPr lang="en-US" sz="4000" b="1" dirty="0" smtClean="0"/>
              <a:t>TRAFFIC FLOW ANALYSIS</a:t>
            </a:r>
            <a:endParaRPr lang="en-US" sz="4000" b="1" dirty="0"/>
          </a:p>
        </p:txBody>
      </p:sp>
      <p:sp>
        <p:nvSpPr>
          <p:cNvPr id="3" name="Content Placeholder 2"/>
          <p:cNvSpPr>
            <a:spLocks noGrp="1"/>
          </p:cNvSpPr>
          <p:nvPr>
            <p:ph idx="1"/>
          </p:nvPr>
        </p:nvSpPr>
        <p:spPr>
          <a:xfrm>
            <a:off x="354841" y="668740"/>
            <a:ext cx="11655189" cy="6086901"/>
          </a:xfrm>
        </p:spPr>
        <p:txBody>
          <a:bodyPr>
            <a:normAutofit fontScale="92500" lnSpcReduction="10000"/>
          </a:bodyPr>
          <a:lstStyle/>
          <a:p>
            <a:r>
              <a:rPr lang="en-US" sz="2800" dirty="0" smtClean="0">
                <a:latin typeface="Times New Roman" panose="02020603050405020304" pitchFamily="18" charset="0"/>
                <a:cs typeface="Times New Roman" panose="02020603050405020304" pitchFamily="18" charset="0"/>
              </a:rPr>
              <a:t>There are two types of traffic flow analyses, qualitative and quantitative. The first is very simple to perform and can be done frequently, two or three times annually if desired. The second, quantitative analysis, require more time and would be performed no more frequently than once each year.</a:t>
            </a:r>
          </a:p>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1) QUALITATIVE TRAFFIC FLOW ANALYSIS:</a:t>
            </a:r>
          </a:p>
          <a:p>
            <a:pPr marL="0" indent="0">
              <a:buNone/>
            </a:pPr>
            <a:r>
              <a:rPr lang="en-US" sz="2800" dirty="0" smtClean="0">
                <a:latin typeface="Times New Roman" panose="02020603050405020304" pitchFamily="18" charset="0"/>
                <a:cs typeface="Times New Roman" panose="02020603050405020304" pitchFamily="18" charset="0"/>
              </a:rPr>
              <a:t>A </a:t>
            </a:r>
            <a:r>
              <a:rPr lang="en-US" sz="2800" dirty="0" smtClean="0">
                <a:latin typeface="Times New Roman" panose="02020603050405020304" pitchFamily="18" charset="0"/>
                <a:cs typeface="Times New Roman" panose="02020603050405020304" pitchFamily="18" charset="0"/>
              </a:rPr>
              <a:t>qualitative traffic flow analysis is performed by tracing the path of each patron who enters the pharmacy. First three layouts of the floor plan of the pharmacy are drawn on graph or grid paper. Three time intervals representing morning, afternoon and evening traffic, of either 30 min or one hour depending on the amount of traffic, should be selected randomly over a period of a week. The path of each patron is traced on the graph paper from the moment he enters the pharmacy until he leaves. Appropriate marks are made at each point of purchase. It is useful to use three </a:t>
            </a:r>
            <a:r>
              <a:rPr lang="en-US" sz="2800" dirty="0" err="1" smtClean="0">
                <a:latin typeface="Times New Roman" panose="02020603050405020304" pitchFamily="18" charset="0"/>
                <a:cs typeface="Times New Roman" panose="02020603050405020304" pitchFamily="18" charset="0"/>
              </a:rPr>
              <a:t>colours</a:t>
            </a:r>
            <a:r>
              <a:rPr lang="en-US" sz="2800" dirty="0" smtClean="0">
                <a:latin typeface="Times New Roman" panose="02020603050405020304" pitchFamily="18" charset="0"/>
                <a:cs typeface="Times New Roman" panose="02020603050405020304" pitchFamily="18" charset="0"/>
              </a:rPr>
              <a:t> for tracing, one representing ladies, another for men and third representing children under the age of eighteen.</a:t>
            </a:r>
          </a:p>
          <a:p>
            <a:endParaRPr lang="en-US" dirty="0" smtClean="0"/>
          </a:p>
          <a:p>
            <a:endParaRPr lang="en-US" dirty="0"/>
          </a:p>
        </p:txBody>
      </p:sp>
    </p:spTree>
    <p:extLst>
      <p:ext uri="{BB962C8B-B14F-4D97-AF65-F5344CB8AC3E}">
        <p14:creationId xmlns:p14="http://schemas.microsoft.com/office/powerpoint/2010/main" val="39119882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672" y="368490"/>
            <a:ext cx="11313994" cy="5808473"/>
          </a:xfrm>
        </p:spPr>
        <p:txBody>
          <a:bodyPr/>
          <a:lstStyle/>
          <a:p>
            <a:r>
              <a:rPr lang="en-US" sz="2800" dirty="0" smtClean="0">
                <a:latin typeface="Times New Roman" panose="02020603050405020304" pitchFamily="18" charset="0"/>
                <a:cs typeface="Times New Roman" panose="02020603050405020304" pitchFamily="18" charset="0"/>
              </a:rPr>
              <a:t>The three tracings are then compared. Usually they have similar traffic patterns with some variation due to different time of day the data were taken. The primary purpose of the qualitative traffic analysis is to identify “dead” areas in the pharmacy where few or no patrons shop. Dead areas are an indication that the pharmacy needs to be modernized with significant changes in the layout design.</a:t>
            </a:r>
          </a:p>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2) QUANTITATIVE TRAFFIC ANALYSIS:</a:t>
            </a:r>
          </a:p>
          <a:p>
            <a:pPr marL="0" indent="0">
              <a:buNone/>
            </a:pPr>
            <a:r>
              <a:rPr lang="en-US" sz="2800" dirty="0" smtClean="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following procedure is used to determine quantitatively whether the present layout of the pharmacy is adequate. At the end of the study you will be statistically confident that the results achieved are correct.</a:t>
            </a:r>
          </a:p>
          <a:p>
            <a:endParaRPr lang="en-US" dirty="0"/>
          </a:p>
        </p:txBody>
      </p:sp>
    </p:spTree>
    <p:extLst>
      <p:ext uri="{BB962C8B-B14F-4D97-AF65-F5344CB8AC3E}">
        <p14:creationId xmlns:p14="http://schemas.microsoft.com/office/powerpoint/2010/main" val="5353572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785" y="313898"/>
            <a:ext cx="11668836" cy="6291617"/>
          </a:xfrm>
        </p:spPr>
        <p:txBody>
          <a:bodyPr>
            <a:noAutofit/>
          </a:bodyPr>
          <a:lstStyle/>
          <a:p>
            <a:r>
              <a:rPr lang="en-US" sz="2800" b="1" i="1" dirty="0" smtClean="0">
                <a:solidFill>
                  <a:srgbClr val="7030A0"/>
                </a:solidFill>
                <a:latin typeface="Times New Roman" panose="02020603050405020304" pitchFamily="18" charset="0"/>
                <a:cs typeface="Times New Roman" panose="02020603050405020304" pitchFamily="18" charset="0"/>
              </a:rPr>
              <a:t>STEP 1: </a:t>
            </a:r>
            <a:r>
              <a:rPr lang="en-US" sz="2800" dirty="0" smtClean="0">
                <a:latin typeface="Times New Roman" panose="02020603050405020304" pitchFamily="18" charset="0"/>
                <a:cs typeface="Times New Roman" panose="02020603050405020304" pitchFamily="18" charset="0"/>
              </a:rPr>
              <a:t>Divide the pharmacy into major departments. In a traditional pharmacy, these departments generally include: (1) Prescription Department, (2) Non-prescription Drugs and Health related Items, (3) Cosmetics and Toiletries, (4) Baby Department, (5) Feminine Hygiene (6) candy, tobacco and accessories, and, magazines, and (7) in some instances, veterinary supplies, Pharmacies containing less than 5,000 square feet generally can be divided into fewer than ten departments, usually six or seven. The cash registers should be keyed to each of the major department to record sales and number of transactions.</a:t>
            </a:r>
          </a:p>
          <a:p>
            <a:r>
              <a:rPr lang="en-US" sz="2800" b="1" i="1" dirty="0" smtClean="0">
                <a:solidFill>
                  <a:srgbClr val="7030A0"/>
                </a:solidFill>
                <a:latin typeface="Times New Roman" panose="02020603050405020304" pitchFamily="18" charset="0"/>
                <a:cs typeface="Times New Roman" panose="02020603050405020304" pitchFamily="18" charset="0"/>
              </a:rPr>
              <a:t>Step 2</a:t>
            </a:r>
            <a:r>
              <a:rPr lang="en-US" sz="2800" dirty="0" smtClean="0">
                <a:latin typeface="Times New Roman" panose="02020603050405020304" pitchFamily="18" charset="0"/>
                <a:cs typeface="Times New Roman" panose="02020603050405020304" pitchFamily="18" charset="0"/>
              </a:rPr>
              <a:t>–Randomly select enough hours during a one-month period to be assured that at least 400 patrons will be observed.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44470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728" y="245660"/>
            <a:ext cx="11436824" cy="5931303"/>
          </a:xfrm>
        </p:spPr>
        <p:txBody>
          <a:bodyPr>
            <a:normAutofit fontScale="92500" lnSpcReduction="10000"/>
          </a:bodyPr>
          <a:lstStyle/>
          <a:p>
            <a:pPr marL="0" indent="0">
              <a:buNone/>
            </a:pPr>
            <a:r>
              <a:rPr lang="en-US" sz="2800" dirty="0">
                <a:latin typeface="Times New Roman" panose="02020603050405020304" pitchFamily="18" charset="0"/>
                <a:cs typeface="Times New Roman" panose="02020603050405020304" pitchFamily="18" charset="0"/>
              </a:rPr>
              <a:t>For example, if an average of 40 patrons entered the pharmacy each hour, ten one-hour intervals or 20one-half hour intervals should be selected in order to conduct a complete and quantitative traffic flow analysis.</a:t>
            </a:r>
          </a:p>
          <a:p>
            <a:r>
              <a:rPr lang="en-US" sz="2800" b="1" i="1" dirty="0" smtClean="0">
                <a:solidFill>
                  <a:srgbClr val="7030A0"/>
                </a:solidFill>
                <a:latin typeface="Times New Roman" panose="02020603050405020304" pitchFamily="18" charset="0"/>
                <a:cs typeface="Times New Roman" panose="02020603050405020304" pitchFamily="18" charset="0"/>
              </a:rPr>
              <a:t>Step </a:t>
            </a:r>
            <a:r>
              <a:rPr lang="en-US" sz="2800" b="1" i="1" dirty="0" smtClean="0">
                <a:solidFill>
                  <a:srgbClr val="7030A0"/>
                </a:solidFill>
                <a:latin typeface="Times New Roman" panose="02020603050405020304" pitchFamily="18" charset="0"/>
                <a:cs typeface="Times New Roman" panose="02020603050405020304" pitchFamily="18" charset="0"/>
              </a:rPr>
              <a:t>3</a:t>
            </a:r>
            <a:r>
              <a:rPr lang="en-US" sz="2800" dirty="0" smtClean="0">
                <a:latin typeface="Times New Roman" panose="02020603050405020304" pitchFamily="18" charset="0"/>
                <a:cs typeface="Times New Roman" panose="02020603050405020304" pitchFamily="18" charset="0"/>
              </a:rPr>
              <a:t>–Record the data from the cash register at the end of each sampling period and label them with date and time of sampling.</a:t>
            </a:r>
          </a:p>
          <a:p>
            <a:r>
              <a:rPr lang="en-US" sz="2800" b="1" i="1" dirty="0" smtClean="0">
                <a:solidFill>
                  <a:srgbClr val="7030A0"/>
                </a:solidFill>
                <a:latin typeface="Times New Roman" panose="02020603050405020304" pitchFamily="18" charset="0"/>
                <a:cs typeface="Times New Roman" panose="02020603050405020304" pitchFamily="18" charset="0"/>
              </a:rPr>
              <a:t>Step 4</a:t>
            </a:r>
            <a:r>
              <a:rPr lang="en-US" sz="2800" dirty="0" smtClean="0">
                <a:latin typeface="Times New Roman" panose="02020603050405020304" pitchFamily="18" charset="0"/>
                <a:cs typeface="Times New Roman" panose="02020603050405020304" pitchFamily="18" charset="0"/>
              </a:rPr>
              <a:t>–Total the sales of each departments for all sampling periods and calculate the average dollar value per transaction.</a:t>
            </a:r>
          </a:p>
          <a:p>
            <a:r>
              <a:rPr lang="en-US" sz="2800" b="1" dirty="0" smtClean="0">
                <a:solidFill>
                  <a:srgbClr val="7030A0"/>
                </a:solidFill>
                <a:latin typeface="Times New Roman" panose="02020603050405020304" pitchFamily="18" charset="0"/>
                <a:cs typeface="Times New Roman" panose="02020603050405020304" pitchFamily="18" charset="0"/>
              </a:rPr>
              <a:t>Step 5</a:t>
            </a:r>
            <a:r>
              <a:rPr lang="en-US" sz="2800" dirty="0" smtClean="0">
                <a:latin typeface="Times New Roman" panose="02020603050405020304" pitchFamily="18" charset="0"/>
                <a:cs typeface="Times New Roman" panose="02020603050405020304" pitchFamily="18" charset="0"/>
              </a:rPr>
              <a:t>–Conduct a quantitative traffic flow analysis as describes previously during the same time interval used to obtain data in Step 2.</a:t>
            </a:r>
          </a:p>
          <a:p>
            <a:r>
              <a:rPr lang="en-US" sz="2800" b="1" dirty="0" smtClean="0">
                <a:solidFill>
                  <a:srgbClr val="7030A0"/>
                </a:solidFill>
                <a:latin typeface="Times New Roman" panose="02020603050405020304" pitchFamily="18" charset="0"/>
                <a:cs typeface="Times New Roman" panose="02020603050405020304" pitchFamily="18" charset="0"/>
              </a:rPr>
              <a:t>Step 6–</a:t>
            </a:r>
            <a:r>
              <a:rPr lang="en-US" sz="2800" dirty="0" smtClean="0">
                <a:latin typeface="Times New Roman" panose="02020603050405020304" pitchFamily="18" charset="0"/>
                <a:cs typeface="Times New Roman" panose="02020603050405020304" pitchFamily="18" charset="0"/>
              </a:rPr>
              <a:t>Compare the sales efficiency per transaction by department with quantitative traffic flow to locate “dead” spots within the pharmacy and redesign the layout based upon the data and space needed for each department in order to maximize sales.</a:t>
            </a:r>
          </a:p>
          <a:p>
            <a:endParaRPr lang="en-US" dirty="0"/>
          </a:p>
        </p:txBody>
      </p:sp>
    </p:spTree>
    <p:extLst>
      <p:ext uri="{BB962C8B-B14F-4D97-AF65-F5344CB8AC3E}">
        <p14:creationId xmlns:p14="http://schemas.microsoft.com/office/powerpoint/2010/main" val="18085370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785" y="327546"/>
            <a:ext cx="11491415" cy="5849417"/>
          </a:xfrm>
        </p:spPr>
        <p:txBody>
          <a:bodyPr>
            <a:noAutofit/>
          </a:bodyPr>
          <a:lstStyle/>
          <a:p>
            <a:r>
              <a:rPr lang="en-US" sz="2800" dirty="0" smtClean="0">
                <a:latin typeface="Times New Roman" panose="02020603050405020304" pitchFamily="18" charset="0"/>
                <a:cs typeface="Times New Roman" panose="02020603050405020304" pitchFamily="18" charset="0"/>
              </a:rPr>
              <a:t>The procedure for selecting the times for sampling and may be demon-started with the following examples, Assume the pharmacy is open from 9:00 a.m. until 9:00 p.m., Monday through Saturday. The sampling is to be conducted during June. Since the month contain 30 days and five Sundays, the pharmacy will be open 12 hours per day for 25 days, for a total of 300 hours. The number “1” is assigned to hour beginning at 9:00 a.m. on Saturday, June 1, and each hour thereafter is numbered consecutively. This means that the hour beginning at 8:00 p.m., Saturday, June 29, is assigned the number “300”. Assume an average of 40 patrons per hour and 400 observations are to be made. A total of 10 hours should be selected–one hour for each 30 hours the pharmacy is open during June (300 hours / 10 hours = 30 hours).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15332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91070"/>
            <a:ext cx="12078268" cy="6509982"/>
          </a:xfrm>
        </p:spPr>
        <p:txBody>
          <a:bodyPr>
            <a:normAutofit fontScale="92500" lnSpcReduction="10000"/>
          </a:bodyPr>
          <a:lstStyle/>
          <a:p>
            <a:r>
              <a:rPr lang="en-US" dirty="0" smtClean="0"/>
              <a:t> </a:t>
            </a:r>
            <a:r>
              <a:rPr lang="en-US" sz="2800" dirty="0" smtClean="0">
                <a:latin typeface="Times New Roman" panose="02020603050405020304" pitchFamily="18" charset="0"/>
                <a:cs typeface="Times New Roman" panose="02020603050405020304" pitchFamily="18" charset="0"/>
              </a:rPr>
              <a:t>Next place 30 slips of paper of equal size numbered 1 through 30 into a container, mix them thoroughly and select one. Assuming number 13 was drawn, the traffic flow analysis would begin at 9:00 am, on Monday, June 3 .Similar analysis would be conducted each thirtieth hour the pharmacy was open in June.</a:t>
            </a:r>
          </a:p>
          <a:p>
            <a:r>
              <a:rPr lang="en-US" sz="2800" dirty="0" smtClean="0">
                <a:latin typeface="Times New Roman" panose="02020603050405020304" pitchFamily="18" charset="0"/>
                <a:cs typeface="Times New Roman" panose="02020603050405020304" pitchFamily="18" charset="0"/>
              </a:rPr>
              <a:t>At the same time a traffic flow study is being conducted, determine the average dollar amount per sales transaction for the entire pharmacy for each time interval and for each department. This can easily be accomplished by means of a modern cash register, which shows the number of transaction and sales by departments. This analysis will provide a comparison of sales efficiency and the relative space needed for each department when the pharmacy is renovated.</a:t>
            </a:r>
          </a:p>
          <a:p>
            <a:r>
              <a:rPr lang="en-US" sz="2800" dirty="0" smtClean="0">
                <a:latin typeface="Times New Roman" panose="02020603050405020304" pitchFamily="18" charset="0"/>
                <a:cs typeface="Times New Roman" panose="02020603050405020304" pitchFamily="18" charset="0"/>
              </a:rPr>
              <a:t>When a complete renovation or any major change is made within the pharmacy, another traffic flow analysis should be completed and the results compared with those before renovation. In addition, it is suggested that the pharmacist complete a traffic flow analysis on an annual basis.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26969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313899"/>
            <a:ext cx="10515600" cy="6346208"/>
          </a:xfrm>
        </p:spPr>
        <p:txBody>
          <a:bodyPr/>
          <a:lstStyle/>
          <a:p>
            <a:r>
              <a:rPr lang="en-US" sz="2800" b="1" dirty="0" smtClean="0">
                <a:solidFill>
                  <a:srgbClr val="C00000"/>
                </a:solidFill>
                <a:latin typeface="Times New Roman" panose="02020603050405020304" pitchFamily="18" charset="0"/>
                <a:cs typeface="Times New Roman" panose="02020603050405020304" pitchFamily="18" charset="0"/>
              </a:rPr>
              <a:t>DIRECTIONS:</a:t>
            </a:r>
          </a:p>
          <a:p>
            <a:r>
              <a:rPr lang="en-US" sz="2800" dirty="0" smtClean="0">
                <a:latin typeface="Times New Roman" panose="02020603050405020304" pitchFamily="18" charset="0"/>
                <a:cs typeface="Times New Roman" panose="02020603050405020304" pitchFamily="18" charset="0"/>
              </a:rPr>
              <a:t>1</a:t>
            </a:r>
            <a:r>
              <a:rPr lang="en-US" sz="2800" dirty="0" smtClean="0">
                <a:latin typeface="Times New Roman" panose="02020603050405020304" pitchFamily="18" charset="0"/>
                <a:cs typeface="Times New Roman" panose="02020603050405020304" pitchFamily="18" charset="0"/>
              </a:rPr>
              <a:t>.	Sketch Flour plan on grid showing department locations.</a:t>
            </a:r>
          </a:p>
          <a:p>
            <a:r>
              <a:rPr lang="en-US" sz="2800" dirty="0" smtClean="0">
                <a:latin typeface="Times New Roman" panose="02020603050405020304" pitchFamily="18" charset="0"/>
                <a:cs typeface="Times New Roman" panose="02020603050405020304" pitchFamily="18" charset="0"/>
              </a:rPr>
              <a:t>2.	Show each customer’s route by colored line</a:t>
            </a:r>
          </a:p>
          <a:p>
            <a:r>
              <a:rPr lang="en-US" sz="2800" dirty="0" smtClean="0">
                <a:latin typeface="Times New Roman" panose="02020603050405020304" pitchFamily="18" charset="0"/>
                <a:cs typeface="Times New Roman" panose="02020603050405020304" pitchFamily="18" charset="0"/>
              </a:rPr>
              <a:t>3.	Terminate line at point of final purchase.</a:t>
            </a:r>
          </a:p>
          <a:p>
            <a:r>
              <a:rPr lang="en-US" sz="2800" dirty="0" smtClean="0">
                <a:latin typeface="Times New Roman" panose="02020603050405020304" pitchFamily="18" charset="0"/>
                <a:cs typeface="Times New Roman" panose="02020603050405020304" pitchFamily="18" charset="0"/>
              </a:rPr>
              <a:t>Figure of traffic flow analysis </a:t>
            </a:r>
          </a:p>
          <a:p>
            <a:endParaRPr lang="en-US" dirty="0" smtClean="0"/>
          </a:p>
          <a:p>
            <a:endParaRPr lang="en-US" dirty="0"/>
          </a:p>
        </p:txBody>
      </p:sp>
    </p:spTree>
    <p:extLst>
      <p:ext uri="{BB962C8B-B14F-4D97-AF65-F5344CB8AC3E}">
        <p14:creationId xmlns:p14="http://schemas.microsoft.com/office/powerpoint/2010/main" val="653261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0126"/>
            <a:ext cx="10515600" cy="573206"/>
          </a:xfrm>
        </p:spPr>
        <p:txBody>
          <a:bodyPr>
            <a:noAutofit/>
          </a:bodyPr>
          <a:lstStyle/>
          <a:p>
            <a:r>
              <a:rPr lang="en-US" sz="3200" b="1" dirty="0" smtClean="0"/>
              <a:t>APPLICATION OF TRAFFIC FLOW ANALYSIS</a:t>
            </a:r>
            <a:endParaRPr lang="en-US" sz="3200" b="1" dirty="0"/>
          </a:p>
        </p:txBody>
      </p:sp>
      <p:sp>
        <p:nvSpPr>
          <p:cNvPr id="3" name="Content Placeholder 2"/>
          <p:cNvSpPr>
            <a:spLocks noGrp="1"/>
          </p:cNvSpPr>
          <p:nvPr>
            <p:ph idx="1"/>
          </p:nvPr>
        </p:nvSpPr>
        <p:spPr>
          <a:xfrm>
            <a:off x="327546" y="723332"/>
            <a:ext cx="11655188" cy="5854889"/>
          </a:xfrm>
        </p:spPr>
        <p:txBody>
          <a:bodyPr>
            <a:normAutofit/>
          </a:bodyPr>
          <a:lstStyle/>
          <a:p>
            <a:r>
              <a:rPr lang="en-US" sz="2800" dirty="0" smtClean="0">
                <a:latin typeface="Times New Roman" panose="02020603050405020304" pitchFamily="18" charset="0"/>
                <a:cs typeface="Times New Roman" panose="02020603050405020304" pitchFamily="18" charset="0"/>
              </a:rPr>
              <a:t>A traffic flow analysis was conducted on a traditional prescription-oriented pharmacy located in a medical building in a city of approximately 40,000 people. The pharmacy was approximately 40 years old and had not been remodeled for the pat fifteen years. In addition to the street entrance in the front of the pharmacy, patient could enter directly by side door from the lobby after visiting the physicians in the building. Stock was stored in two rooms in the rear of the pharmacy and in several rooms on the balcony level. It was obvious that there was inappropriate use of all the space. The prescription department was located on the balcony level and utilized a dumbwaiter to transfer the prescription orders and the finished prescriptions between the service area and prescription department.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3698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3899" y="109182"/>
            <a:ext cx="11682483" cy="6067781"/>
          </a:xfrm>
        </p:spPr>
        <p:txBody>
          <a:bodyPr>
            <a:noAutofit/>
          </a:bodyPr>
          <a:lstStyle/>
          <a:p>
            <a:r>
              <a:rPr lang="en-US" sz="2800" dirty="0" smtClean="0">
                <a:latin typeface="Times New Roman" panose="02020603050405020304" pitchFamily="18" charset="0"/>
                <a:cs typeface="Times New Roman" panose="02020603050405020304" pitchFamily="18" charset="0"/>
              </a:rPr>
              <a:t>Thus, the pharmacist had very little patient contact. The pharmacy generally was cluttered although it was kept clean. The cosmetic department, which had several prestige lines and a large inventory for this particular size of pharmacy, was kept fairly attractive.</a:t>
            </a:r>
          </a:p>
          <a:p>
            <a:r>
              <a:rPr lang="en-US" sz="2800" dirty="0" smtClean="0">
                <a:latin typeface="Times New Roman" panose="02020603050405020304" pitchFamily="18" charset="0"/>
                <a:cs typeface="Times New Roman" panose="02020603050405020304" pitchFamily="18" charset="0"/>
              </a:rPr>
              <a:t> A qualitative description traffic flow analysis was conducted on several occasions before remodeling. These revealed that only minor’s parts of the pharmacy were active because large numbers of patrons were forced to circulate throughout the store because of small waiting area in the prescription department. However, inefficiencies did exist in several areas.</a:t>
            </a:r>
          </a:p>
          <a:p>
            <a:r>
              <a:rPr lang="en-US" sz="2800" dirty="0" smtClean="0">
                <a:latin typeface="Times New Roman" panose="02020603050405020304" pitchFamily="18" charset="0"/>
                <a:cs typeface="Times New Roman" panose="02020603050405020304" pitchFamily="18" charset="0"/>
              </a:rPr>
              <a:t>The renovation included the following changes. The prescription department was relocated on the first floor. A first level stockroom was converted into a surgical and orthopedic fitting room.</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50127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9182"/>
            <a:ext cx="11900847" cy="6067781"/>
          </a:xfrm>
        </p:spPr>
        <p:txBody>
          <a:bodyPr>
            <a:noAutofit/>
          </a:bodyPr>
          <a:lstStyle/>
          <a:p>
            <a:r>
              <a:rPr lang="en-US" sz="2800" dirty="0" smtClean="0">
                <a:latin typeface="Times New Roman" panose="02020603050405020304" pitchFamily="18" charset="0"/>
                <a:cs typeface="Times New Roman" panose="02020603050405020304" pitchFamily="18" charset="0"/>
              </a:rPr>
              <a:t>One of the second level stockrooms was converted into a physicians reading lounge where physician could come to read the most popular medical journals, inspect package inserts of new drugs, and drink free coffee. The ceiling of the pharmacy was lowered and modern fluorescent lighting was installed. All weather carpeting was placed on the floors. Wood paneling was installed throughout the selling area, the prescription department, the physicians, reading rooms, the fitting room. New fixtures were installed throughout the pharmacy. </a:t>
            </a:r>
          </a:p>
          <a:p>
            <a:r>
              <a:rPr lang="en-US" sz="2800" dirty="0" smtClean="0">
                <a:latin typeface="Times New Roman" panose="02020603050405020304" pitchFamily="18" charset="0"/>
                <a:cs typeface="Times New Roman" panose="02020603050405020304" pitchFamily="18" charset="0"/>
              </a:rPr>
              <a:t>A quantitative traffic flow analysis was performed before and after the renovation and revealed the following data: using random samples of time intervals, approximately 31 percent of the patient entered the pharmacy from the lobby through the side door before renovation. After renovation, 56 percent of the patients entered the pharmacy by this entrance.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7058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287"/>
          </a:xfrm>
        </p:spPr>
        <p:txBody>
          <a:bodyPr>
            <a:normAutofit fontScale="90000"/>
          </a:bodyPr>
          <a:lstStyle/>
          <a:p>
            <a:r>
              <a:rPr lang="en-US" b="1" dirty="0" smtClean="0"/>
              <a:t>Types of community pharmacies</a:t>
            </a:r>
            <a:endParaRPr lang="en-US" b="1" dirty="0"/>
          </a:p>
        </p:txBody>
      </p:sp>
      <p:sp>
        <p:nvSpPr>
          <p:cNvPr id="3" name="Content Placeholder 2"/>
          <p:cNvSpPr>
            <a:spLocks noGrp="1"/>
          </p:cNvSpPr>
          <p:nvPr>
            <p:ph idx="1"/>
          </p:nvPr>
        </p:nvSpPr>
        <p:spPr>
          <a:xfrm>
            <a:off x="838200" y="1146412"/>
            <a:ext cx="11049000" cy="5030551"/>
          </a:xfrm>
        </p:spPr>
        <p:txBody>
          <a:bodyPr>
            <a:normAutofit/>
          </a:bodyPr>
          <a:lstStyle/>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1) PHARMACEUTICAL </a:t>
            </a:r>
            <a:r>
              <a:rPr lang="en-US" sz="2800" b="1" dirty="0" smtClean="0">
                <a:solidFill>
                  <a:srgbClr val="C00000"/>
                </a:solidFill>
                <a:latin typeface="Times New Roman" panose="02020603050405020304" pitchFamily="18" charset="0"/>
                <a:cs typeface="Times New Roman" panose="02020603050405020304" pitchFamily="18" charset="0"/>
              </a:rPr>
              <a:t>CENTER</a:t>
            </a:r>
          </a:p>
          <a:p>
            <a:pPr marL="0" indent="0">
              <a:buNone/>
            </a:pPr>
            <a:r>
              <a:rPr lang="en-US" sz="2800" dirty="0" smtClean="0">
                <a:latin typeface="Times New Roman" panose="02020603050405020304" pitchFamily="18" charset="0"/>
                <a:cs typeface="Times New Roman" panose="02020603050405020304" pitchFamily="18" charset="0"/>
              </a:rPr>
              <a:t>The pharmaceutical </a:t>
            </a:r>
            <a:r>
              <a:rPr lang="en-US" sz="2800" dirty="0" err="1" smtClean="0">
                <a:latin typeface="Times New Roman" panose="02020603050405020304" pitchFamily="18" charset="0"/>
                <a:cs typeface="Times New Roman" panose="02020603050405020304" pitchFamily="18" charset="0"/>
              </a:rPr>
              <a:t>centre</a:t>
            </a:r>
            <a:r>
              <a:rPr lang="en-US" sz="2800" dirty="0" smtClean="0">
                <a:latin typeface="Times New Roman" panose="02020603050405020304" pitchFamily="18" charset="0"/>
                <a:cs typeface="Times New Roman" panose="02020603050405020304" pitchFamily="18" charset="0"/>
              </a:rPr>
              <a:t>, designed and developed by McKesson &amp; Robbins and the American Pharmaceutical Association, is similar to the </a:t>
            </a:r>
            <a:r>
              <a:rPr lang="en-US" sz="2800" dirty="0" err="1" smtClean="0">
                <a:latin typeface="Times New Roman" panose="02020603050405020304" pitchFamily="18" charset="0"/>
                <a:cs typeface="Times New Roman" panose="02020603050405020304" pitchFamily="18" charset="0"/>
              </a:rPr>
              <a:t>perscription-oreinted</a:t>
            </a:r>
            <a:r>
              <a:rPr lang="en-US" sz="2800" dirty="0" smtClean="0">
                <a:latin typeface="Times New Roman" panose="02020603050405020304" pitchFamily="18" charset="0"/>
                <a:cs typeface="Times New Roman" panose="02020603050405020304" pitchFamily="18" charset="0"/>
              </a:rPr>
              <a:t> pharmacy, but it must conform to certain standards. The layout design of this </a:t>
            </a:r>
            <a:r>
              <a:rPr lang="en-US" sz="2800" dirty="0" err="1" smtClean="0">
                <a:latin typeface="Times New Roman" panose="02020603050405020304" pitchFamily="18" charset="0"/>
                <a:cs typeface="Times New Roman" panose="02020603050405020304" pitchFamily="18" charset="0"/>
              </a:rPr>
              <a:t>centre</a:t>
            </a:r>
            <a:r>
              <a:rPr lang="en-US" sz="2800" dirty="0" smtClean="0">
                <a:latin typeface="Times New Roman" panose="02020603050405020304" pitchFamily="18" charset="0"/>
                <a:cs typeface="Times New Roman" panose="02020603050405020304" pitchFamily="18" charset="0"/>
              </a:rPr>
              <a:t> is not so as critical as with the other types because no merchandise of any kind is displayed. The inventory is confined to legend and non-legend medication and few convenience goods. The doctor, the atmosphere, and the uncluttered floor space are the hallmarks of the pharmaceutical </a:t>
            </a:r>
            <a:r>
              <a:rPr lang="en-US" sz="2800" dirty="0" err="1" smtClean="0">
                <a:latin typeface="Times New Roman" panose="02020603050405020304" pitchFamily="18" charset="0"/>
                <a:cs typeface="Times New Roman" panose="02020603050405020304" pitchFamily="18" charset="0"/>
              </a:rPr>
              <a:t>centre</a:t>
            </a:r>
            <a:r>
              <a:rPr lang="en-US" sz="2800" dirty="0" smtClean="0">
                <a:latin typeface="Times New Roman" panose="02020603050405020304" pitchFamily="18" charset="0"/>
                <a:cs typeface="Times New Roman" panose="02020603050405020304" pitchFamily="18" charset="0"/>
              </a:rPr>
              <a:t>. The pharmaceutical </a:t>
            </a:r>
            <a:r>
              <a:rPr lang="en-US" sz="2800" dirty="0" err="1" smtClean="0">
                <a:latin typeface="Times New Roman" panose="02020603050405020304" pitchFamily="18" charset="0"/>
                <a:cs typeface="Times New Roman" panose="02020603050405020304" pitchFamily="18" charset="0"/>
              </a:rPr>
              <a:t>centre</a:t>
            </a:r>
            <a:r>
              <a:rPr lang="en-US" sz="2800" dirty="0" smtClean="0">
                <a:latin typeface="Times New Roman" panose="02020603050405020304" pitchFamily="18" charset="0"/>
                <a:cs typeface="Times New Roman" panose="02020603050405020304" pitchFamily="18" charset="0"/>
              </a:rPr>
              <a:t> usually has a separate room for fitting </a:t>
            </a:r>
            <a:r>
              <a:rPr lang="en-US" sz="2800" dirty="0" err="1" smtClean="0">
                <a:latin typeface="Times New Roman" panose="02020603050405020304" pitchFamily="18" charset="0"/>
                <a:cs typeface="Times New Roman" panose="02020603050405020304" pitchFamily="18" charset="0"/>
              </a:rPr>
              <a:t>orthopaedic</a:t>
            </a:r>
            <a:r>
              <a:rPr lang="en-US" sz="2800" dirty="0" smtClean="0">
                <a:latin typeface="Times New Roman" panose="02020603050405020304" pitchFamily="18" charset="0"/>
                <a:cs typeface="Times New Roman" panose="02020603050405020304" pitchFamily="18" charset="0"/>
              </a:rPr>
              <a:t> and surgical appliances.</a:t>
            </a:r>
          </a:p>
          <a:p>
            <a:endParaRPr lang="en-US" dirty="0"/>
          </a:p>
        </p:txBody>
      </p:sp>
    </p:spTree>
    <p:extLst>
      <p:ext uri="{BB962C8B-B14F-4D97-AF65-F5344CB8AC3E}">
        <p14:creationId xmlns:p14="http://schemas.microsoft.com/office/powerpoint/2010/main" val="18258993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2137" y="136478"/>
            <a:ext cx="10971663" cy="6550925"/>
          </a:xfrm>
        </p:spPr>
        <p:txBody>
          <a:bodyPr>
            <a:normAutofit/>
          </a:bodyPr>
          <a:lstStyle/>
          <a:p>
            <a:r>
              <a:rPr lang="en-US" sz="2800" dirty="0" smtClean="0">
                <a:latin typeface="Times New Roman" panose="02020603050405020304" pitchFamily="18" charset="0"/>
                <a:cs typeface="Times New Roman" panose="02020603050405020304" pitchFamily="18" charset="0"/>
              </a:rPr>
              <a:t>This difference was statistically significant at the 0.01 confidence level - in other words, the investigator was 99 percent confident that the difference was not a result of chance. Each patron entering the pharmacy before renovation made an average of 1.2 purchasing stops. After renovation each made an average 1.4 purchasing stops. </a:t>
            </a:r>
          </a:p>
          <a:p>
            <a:r>
              <a:rPr lang="en-US" sz="2800" dirty="0" smtClean="0">
                <a:latin typeface="Times New Roman" panose="02020603050405020304" pitchFamily="18" charset="0"/>
                <a:cs typeface="Times New Roman" panose="02020603050405020304" pitchFamily="18" charset="0"/>
              </a:rPr>
              <a:t>The annual sales increased by 14 percent over the previous year, taking into consideration the sales decline rate of previous year. Prescription sales increased an effective 16 percent on an annual basis–reversing a 14 percent decline trend, in addition to a net 2 percent absolute increase. Most significant off all was the increase in new prescription, which reversed a downward trend of 15 percent annually in addition to an actual increase of 37 percent over the previous year.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2110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464024"/>
            <a:ext cx="11103591" cy="5712939"/>
          </a:xfrm>
        </p:spPr>
        <p:txBody>
          <a:bodyPr/>
          <a:lstStyle/>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2) PRESCRIPTION-ORIENTED </a:t>
            </a:r>
            <a:r>
              <a:rPr lang="en-US" sz="2800" b="1" dirty="0" smtClean="0">
                <a:solidFill>
                  <a:srgbClr val="C00000"/>
                </a:solidFill>
                <a:latin typeface="Times New Roman" panose="02020603050405020304" pitchFamily="18" charset="0"/>
                <a:cs typeface="Times New Roman" panose="02020603050405020304" pitchFamily="18" charset="0"/>
              </a:rPr>
              <a:t>PHARMACIES</a:t>
            </a:r>
          </a:p>
          <a:p>
            <a:pPr marL="0" indent="0">
              <a:buNone/>
            </a:pPr>
            <a:r>
              <a:rPr lang="en-US" sz="2800" dirty="0" smtClean="0">
                <a:latin typeface="Times New Roman" panose="02020603050405020304" pitchFamily="18" charset="0"/>
                <a:cs typeface="Times New Roman" panose="02020603050405020304" pitchFamily="18" charset="0"/>
              </a:rPr>
              <a:t>This type of pharmacy usually occupies up to 1500 square feet and is so designed that the patrons will have a comfortable waiting area under the prescription department. Health-related items, including drugs, home health care appliances and supplies, and prescription accessories, are displayed near this vicinity. The pharmacy may have a separate room for fitting trusses and other </a:t>
            </a:r>
            <a:r>
              <a:rPr lang="en-US" sz="2800" dirty="0" err="1" smtClean="0">
                <a:latin typeface="Times New Roman" panose="02020603050405020304" pitchFamily="18" charset="0"/>
                <a:cs typeface="Times New Roman" panose="02020603050405020304" pitchFamily="18" charset="0"/>
              </a:rPr>
              <a:t>orthopaedic</a:t>
            </a:r>
            <a:r>
              <a:rPr lang="en-US" sz="2800" dirty="0" smtClean="0">
                <a:latin typeface="Times New Roman" panose="02020603050405020304" pitchFamily="18" charset="0"/>
                <a:cs typeface="Times New Roman" panose="02020603050405020304" pitchFamily="18" charset="0"/>
              </a:rPr>
              <a:t> and surgical appliances. Cosmetics, gifts, and a limited member of other items are displayed in the other areas of the pharmacy.</a:t>
            </a:r>
          </a:p>
          <a:p>
            <a:endParaRPr lang="en-US" dirty="0"/>
          </a:p>
        </p:txBody>
      </p:sp>
    </p:spTree>
    <p:extLst>
      <p:ext uri="{BB962C8B-B14F-4D97-AF65-F5344CB8AC3E}">
        <p14:creationId xmlns:p14="http://schemas.microsoft.com/office/powerpoint/2010/main" val="113302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532263"/>
            <a:ext cx="11008057" cy="5644700"/>
          </a:xfrm>
        </p:spPr>
        <p:txBody>
          <a:bodyPr>
            <a:normAutofit/>
          </a:bodyPr>
          <a:lstStyle/>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3) TRADITIONAL </a:t>
            </a:r>
            <a:r>
              <a:rPr lang="en-US" sz="2800" b="1" dirty="0" smtClean="0">
                <a:solidFill>
                  <a:srgbClr val="C00000"/>
                </a:solidFill>
                <a:latin typeface="Times New Roman" panose="02020603050405020304" pitchFamily="18" charset="0"/>
                <a:cs typeface="Times New Roman" panose="02020603050405020304" pitchFamily="18" charset="0"/>
              </a:rPr>
              <a:t>PHARMACIES</a:t>
            </a:r>
          </a:p>
          <a:p>
            <a:pPr marL="0" indent="0">
              <a:buNone/>
            </a:pPr>
            <a:r>
              <a:rPr lang="en-US" sz="2800" dirty="0" smtClean="0">
                <a:latin typeface="Times New Roman" panose="02020603050405020304" pitchFamily="18" charset="0"/>
                <a:cs typeface="Times New Roman" panose="02020603050405020304" pitchFamily="18" charset="0"/>
              </a:rPr>
              <a:t>The traditional or conventional pharmacy usually occupies between 1500 and 6000 square feet. The major objective of the layout design for this type of pharmacy is to disperse the customers and expose them to all areas in the pharmacy. Those pharmacies also should have a pleasing appearance, project a professional atmosphere, be convenient for both customers and employees, and provide the opportunity for maximum sides at minimum expense. Of course, surveillance for shoplifters must be included as one objective in the design and layout process.</a:t>
            </a:r>
          </a:p>
          <a:p>
            <a:pPr marL="0" indent="0">
              <a:buNone/>
            </a:pPr>
            <a:r>
              <a:rPr lang="en-US" sz="2800" dirty="0" smtClean="0">
                <a:latin typeface="Times New Roman" panose="02020603050405020304" pitchFamily="18" charset="0"/>
                <a:cs typeface="Times New Roman" panose="02020603050405020304" pitchFamily="18" charset="0"/>
              </a:rPr>
              <a:t>Although traditional pharmacies vary in design, it is generally agreed that the best traffic flow can be achieved with 2.5:1 length-to-width ratio.</a:t>
            </a:r>
          </a:p>
          <a:p>
            <a:endParaRPr lang="en-US" dirty="0" smtClean="0"/>
          </a:p>
          <a:p>
            <a:endParaRPr lang="en-US" dirty="0"/>
          </a:p>
        </p:txBody>
      </p:sp>
    </p:spTree>
    <p:extLst>
      <p:ext uri="{BB962C8B-B14F-4D97-AF65-F5344CB8AC3E}">
        <p14:creationId xmlns:p14="http://schemas.microsoft.com/office/powerpoint/2010/main" val="1526631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205" y="368490"/>
            <a:ext cx="11368585" cy="5808473"/>
          </a:xfrm>
        </p:spPr>
        <p:txBody>
          <a:bodyPr/>
          <a:lstStyle/>
          <a:p>
            <a:pPr marL="0" indent="0">
              <a:buNone/>
            </a:pPr>
            <a:r>
              <a:rPr lang="en-US" sz="2800" b="1" dirty="0" smtClean="0">
                <a:solidFill>
                  <a:srgbClr val="C00000"/>
                </a:solidFill>
                <a:latin typeface="Times New Roman" panose="02020603050405020304" pitchFamily="18" charset="0"/>
                <a:cs typeface="Times New Roman" panose="02020603050405020304" pitchFamily="18" charset="0"/>
              </a:rPr>
              <a:t>4) THE </a:t>
            </a:r>
            <a:r>
              <a:rPr lang="en-US" sz="2800" b="1" dirty="0" smtClean="0">
                <a:solidFill>
                  <a:srgbClr val="C00000"/>
                </a:solidFill>
                <a:latin typeface="Times New Roman" panose="02020603050405020304" pitchFamily="18" charset="0"/>
                <a:cs typeface="Times New Roman" panose="02020603050405020304" pitchFamily="18" charset="0"/>
              </a:rPr>
              <a:t>SUPER DRUGSTORE</a:t>
            </a:r>
          </a:p>
          <a:p>
            <a:pPr marL="0" indent="0">
              <a:buNone/>
            </a:pPr>
            <a:r>
              <a:rPr lang="en-US" sz="2800" dirty="0" smtClean="0">
                <a:latin typeface="Times New Roman" panose="02020603050405020304" pitchFamily="18" charset="0"/>
                <a:cs typeface="Times New Roman" panose="02020603050405020304" pitchFamily="18" charset="0"/>
              </a:rPr>
              <a:t>The super drugstore occupies more than 5000 square feet, generally 10000 square feet or more, with the design approximating a square. The basic objective in a super drugstore is traffic control rather than traffic dispersal, which is achieved by the merchandising techniques used. Many lines of goods are sold in this type of drugstore, and the layout design is usually for the self-service type to facilitate traffic control and to provide maximum sales at minimum cost.</a:t>
            </a:r>
          </a:p>
          <a:p>
            <a:endParaRPr lang="en-US" dirty="0"/>
          </a:p>
        </p:txBody>
      </p:sp>
    </p:spTree>
    <p:extLst>
      <p:ext uri="{BB962C8B-B14F-4D97-AF65-F5344CB8AC3E}">
        <p14:creationId xmlns:p14="http://schemas.microsoft.com/office/powerpoint/2010/main" val="394735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641540" cy="767639"/>
          </a:xfrm>
        </p:spPr>
        <p:txBody>
          <a:bodyPr>
            <a:normAutofit fontScale="90000"/>
          </a:bodyPr>
          <a:lstStyle/>
          <a:p>
            <a:r>
              <a:rPr lang="en-US" sz="4400" b="1" dirty="0" smtClean="0"/>
              <a:t>CONSUMER GOODS AND PURCHASES:</a:t>
            </a:r>
            <a:endParaRPr lang="en-US" sz="4400" b="1" dirty="0"/>
          </a:p>
        </p:txBody>
      </p:sp>
      <p:sp>
        <p:nvSpPr>
          <p:cNvPr id="3" name="Content Placeholder 2"/>
          <p:cNvSpPr>
            <a:spLocks noGrp="1"/>
          </p:cNvSpPr>
          <p:nvPr>
            <p:ph idx="1"/>
          </p:nvPr>
        </p:nvSpPr>
        <p:spPr>
          <a:xfrm>
            <a:off x="838200" y="1132764"/>
            <a:ext cx="10515600" cy="5044199"/>
          </a:xfrm>
        </p:spPr>
        <p:txBody>
          <a:bodyPr/>
          <a:lstStyle/>
          <a:p>
            <a:r>
              <a:rPr lang="en-US" sz="3200" b="1" dirty="0" smtClean="0">
                <a:solidFill>
                  <a:srgbClr val="C00000"/>
                </a:solidFill>
                <a:latin typeface="Times New Roman" panose="02020603050405020304" pitchFamily="18" charset="0"/>
                <a:cs typeface="Times New Roman" panose="02020603050405020304" pitchFamily="18" charset="0"/>
              </a:rPr>
              <a:t>Classification of Consumer </a:t>
            </a:r>
            <a:r>
              <a:rPr lang="en-US" sz="3200" b="1" dirty="0" smtClean="0">
                <a:solidFill>
                  <a:srgbClr val="C00000"/>
                </a:solidFill>
                <a:latin typeface="Times New Roman" panose="02020603050405020304" pitchFamily="18" charset="0"/>
                <a:cs typeface="Times New Roman" panose="02020603050405020304" pitchFamily="18" charset="0"/>
              </a:rPr>
              <a:t>Goods</a:t>
            </a:r>
            <a:endParaRPr lang="en-US" sz="3200" b="1" dirty="0" smtClean="0">
              <a:solidFill>
                <a:srgbClr val="C00000"/>
              </a:solidFill>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Definitions of the classes of consumer goods are included to provide as understanding of the relationship between consumer’s activity in the purchase of various goods and good layout designs principles. In addition to the classification of consumer goods, the manner in which consumers purchase them is very important to the success of a layout design.</a:t>
            </a:r>
          </a:p>
          <a:p>
            <a:endParaRPr lang="en-US" dirty="0"/>
          </a:p>
        </p:txBody>
      </p:sp>
    </p:spTree>
    <p:extLst>
      <p:ext uri="{BB962C8B-B14F-4D97-AF65-F5344CB8AC3E}">
        <p14:creationId xmlns:p14="http://schemas.microsoft.com/office/powerpoint/2010/main" val="875093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490" y="395785"/>
            <a:ext cx="10985310" cy="5781178"/>
          </a:xfrm>
        </p:spPr>
        <p:txBody>
          <a:bodyPr>
            <a:normAutofit/>
          </a:bodyPr>
          <a:lstStyle/>
          <a:p>
            <a:r>
              <a:rPr lang="en-US" sz="2800" b="1" dirty="0" smtClean="0">
                <a:solidFill>
                  <a:srgbClr val="C00000"/>
                </a:solidFill>
                <a:latin typeface="Times New Roman" panose="02020603050405020304" pitchFamily="18" charset="0"/>
                <a:cs typeface="Times New Roman" panose="02020603050405020304" pitchFamily="18" charset="0"/>
              </a:rPr>
              <a:t>Convenience Goods: </a:t>
            </a:r>
          </a:p>
          <a:p>
            <a:pPr marL="0" indent="0">
              <a:buNone/>
            </a:pPr>
            <a:r>
              <a:rPr lang="en-US" sz="2800" dirty="0" smtClean="0">
                <a:latin typeface="Times New Roman" panose="02020603050405020304" pitchFamily="18" charset="0"/>
                <a:cs typeface="Times New Roman" panose="02020603050405020304" pitchFamily="18" charset="0"/>
              </a:rPr>
              <a:t>Convenience goods normally have a low unit value and are purchased frequently, with little effort on the part of the consumer. Convenience goods make up the large majority of the stock of grocery stores, variety stores and pharmacies.</a:t>
            </a:r>
          </a:p>
          <a:p>
            <a:pPr marL="0" indent="0">
              <a:buNone/>
            </a:pPr>
            <a:r>
              <a:rPr lang="en-US" sz="2800" b="1" i="1" dirty="0" smtClean="0">
                <a:solidFill>
                  <a:srgbClr val="7030A0"/>
                </a:solidFill>
                <a:latin typeface="Times New Roman" panose="02020603050405020304" pitchFamily="18" charset="0"/>
                <a:cs typeface="Times New Roman" panose="02020603050405020304" pitchFamily="18" charset="0"/>
              </a:rPr>
              <a:t>1) Shopping Goods:</a:t>
            </a:r>
          </a:p>
          <a:p>
            <a:pPr marL="0" indent="0">
              <a:buNone/>
            </a:pPr>
            <a:r>
              <a:rPr lang="en-US" sz="2800" dirty="0" smtClean="0">
                <a:latin typeface="Times New Roman" panose="02020603050405020304" pitchFamily="18" charset="0"/>
                <a:cs typeface="Times New Roman" panose="02020603050405020304" pitchFamily="18" charset="0"/>
              </a:rPr>
              <a:t>Goods in this class normally have a high unit value, are purchased infrequently and required considerable effort on the part of the consumer. For such purchases the consumer will compare prices, quality, special features and required services among other features. Shopping goods are found mostly in department, furniture, clothing and similar stores.</a:t>
            </a:r>
          </a:p>
          <a:p>
            <a:endParaRPr lang="en-US" dirty="0"/>
          </a:p>
        </p:txBody>
      </p:sp>
    </p:spTree>
    <p:extLst>
      <p:ext uri="{BB962C8B-B14F-4D97-AF65-F5344CB8AC3E}">
        <p14:creationId xmlns:p14="http://schemas.microsoft.com/office/powerpoint/2010/main" val="2957997935"/>
      </p:ext>
    </p:extLst>
  </p:cSld>
  <p:clrMapOvr>
    <a:masterClrMapping/>
  </p:clrMapOvr>
</p:sld>
</file>

<file path=ppt/theme/theme1.xml><?xml version="1.0" encoding="utf-8"?>
<a:theme xmlns:a="http://schemas.openxmlformats.org/drawingml/2006/main" name="Headlines">
  <a:themeElements>
    <a:clrScheme name="Headlines">
      <a:dk1>
        <a:sysClr val="windowText" lastClr="000000"/>
      </a:dk1>
      <a:lt1>
        <a:sysClr val="window" lastClr="FFFFFF"/>
      </a:lt1>
      <a:dk2>
        <a:srgbClr val="07151B"/>
      </a:dk2>
      <a:lt2>
        <a:srgbClr val="F2F3F3"/>
      </a:lt2>
      <a:accent1>
        <a:srgbClr val="1C546B"/>
      </a:accent1>
      <a:accent2>
        <a:srgbClr val="606968"/>
      </a:accent2>
      <a:accent3>
        <a:srgbClr val="8D8D35"/>
      </a:accent3>
      <a:accent4>
        <a:srgbClr val="D9A142"/>
      </a:accent4>
      <a:accent5>
        <a:srgbClr val="C47023"/>
      </a:accent5>
      <a:accent6>
        <a:srgbClr val="754D64"/>
      </a:accent6>
      <a:hlink>
        <a:srgbClr val="417E93"/>
      </a:hlink>
      <a:folHlink>
        <a:srgbClr val="A76D89"/>
      </a:folHlink>
    </a:clrScheme>
    <a:fontScheme name="Headlines">
      <a:majorFont>
        <a:latin typeface="Century Schoolbook" panose="02040604050505020304"/>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 id="{3841520A-25F2-4EB8-BE4C-611DB5ABEED9}" vid="{12434FFF-CE4A-40FC-99FF-CA1400F2E62F}"/>
    </a:ext>
  </a:extLst>
</a:theme>
</file>

<file path=docProps/app.xml><?xml version="1.0" encoding="utf-8"?>
<Properties xmlns="http://schemas.openxmlformats.org/officeDocument/2006/extended-properties" xmlns:vt="http://schemas.openxmlformats.org/officeDocument/2006/docPropsVTypes">
  <Template>TM10001103[[fn=Headlines]]</Template>
  <TotalTime>118</TotalTime>
  <Words>4903</Words>
  <Application>Microsoft Office PowerPoint</Application>
  <PresentationFormat>Widescreen</PresentationFormat>
  <Paragraphs>115</Paragraphs>
  <Slides>40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Century Schoolbook</vt:lpstr>
      <vt:lpstr>Corbel</vt:lpstr>
      <vt:lpstr>Times New Roman</vt:lpstr>
      <vt:lpstr>Headlines</vt:lpstr>
      <vt:lpstr>Pharmacy Layout Design</vt:lpstr>
      <vt:lpstr>PowerPoint Presentation</vt:lpstr>
      <vt:lpstr>PowerPoint Presentation</vt:lpstr>
      <vt:lpstr>Types of community pharmacies</vt:lpstr>
      <vt:lpstr>PowerPoint Presentation</vt:lpstr>
      <vt:lpstr>PowerPoint Presentation</vt:lpstr>
      <vt:lpstr>PowerPoint Presentation</vt:lpstr>
      <vt:lpstr>CONSUMER GOODS AND PURCHASES:</vt:lpstr>
      <vt:lpstr>PowerPoint Presentation</vt:lpstr>
      <vt:lpstr>PowerPoint Presentation</vt:lpstr>
      <vt:lpstr>Classification of Purchases:</vt:lpstr>
      <vt:lpstr>PowerPoint Presentation</vt:lpstr>
      <vt:lpstr>CLASSES OF LAYOUT DESIGNS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PRINCIPLES AND CHARACTERISTICS OF LAYOUT DESIGN</vt:lpstr>
      <vt:lpstr>PowerPoint Presentation</vt:lpstr>
      <vt:lpstr>PowerPoint Presentation</vt:lpstr>
      <vt:lpstr>PowerPoint Presentation</vt:lpstr>
      <vt:lpstr>Arrangement of departments and merchandise:</vt:lpstr>
      <vt:lpstr>PowerPoint Presentation</vt:lpstr>
      <vt:lpstr>PowerPoint Presentation</vt:lpstr>
      <vt:lpstr>PowerPoint Presentation</vt:lpstr>
      <vt:lpstr>TRAFFIC FLOW ANALYSIS</vt:lpstr>
      <vt:lpstr>PowerPoint Presentation</vt:lpstr>
      <vt:lpstr>PowerPoint Presentation</vt:lpstr>
      <vt:lpstr>PowerPoint Presentation</vt:lpstr>
      <vt:lpstr>PowerPoint Presentation</vt:lpstr>
      <vt:lpstr>PowerPoint Presentation</vt:lpstr>
      <vt:lpstr>PowerPoint Presentation</vt:lpstr>
      <vt:lpstr>APPLICATION OF TRAFFIC FLOW ANALYSIS</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Pharmacy Layout Design</dc:title>
  <dc:creator>Ayesha Hassan</dc:creator>
  <cp:lastModifiedBy>Ayesha Hassan</cp:lastModifiedBy>
  <cp:revision>12</cp:revision>
  <dcterms:created xsi:type="dcterms:W3CDTF">2020-01-02T06:41:55Z</dcterms:created>
  <dcterms:modified xsi:type="dcterms:W3CDTF">2020-01-03T09:08:15Z</dcterms:modified>
</cp:coreProperties>
</file>